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3"/>
  </p:notesMasterIdLst>
  <p:handoutMasterIdLst>
    <p:handoutMasterId r:id="rId54"/>
  </p:handoutMasterIdLst>
  <p:sldIdLst>
    <p:sldId id="256" r:id="rId2"/>
    <p:sldId id="457" r:id="rId3"/>
    <p:sldId id="456" r:id="rId4"/>
    <p:sldId id="394" r:id="rId5"/>
    <p:sldId id="395" r:id="rId6"/>
    <p:sldId id="460" r:id="rId7"/>
    <p:sldId id="358" r:id="rId8"/>
    <p:sldId id="359" r:id="rId9"/>
    <p:sldId id="278" r:id="rId10"/>
    <p:sldId id="259" r:id="rId11"/>
    <p:sldId id="372" r:id="rId12"/>
    <p:sldId id="389" r:id="rId13"/>
    <p:sldId id="391" r:id="rId14"/>
    <p:sldId id="397" r:id="rId15"/>
    <p:sldId id="398" r:id="rId16"/>
    <p:sldId id="399" r:id="rId17"/>
    <p:sldId id="393" r:id="rId18"/>
    <p:sldId id="392" r:id="rId19"/>
    <p:sldId id="390" r:id="rId20"/>
    <p:sldId id="408" r:id="rId21"/>
    <p:sldId id="423" r:id="rId22"/>
    <p:sldId id="433" r:id="rId23"/>
    <p:sldId id="434" r:id="rId24"/>
    <p:sldId id="429" r:id="rId25"/>
    <p:sldId id="435" r:id="rId26"/>
    <p:sldId id="430" r:id="rId27"/>
    <p:sldId id="431" r:id="rId28"/>
    <p:sldId id="432" r:id="rId29"/>
    <p:sldId id="427" r:id="rId30"/>
    <p:sldId id="436" r:id="rId31"/>
    <p:sldId id="263" r:id="rId32"/>
    <p:sldId id="437" r:id="rId33"/>
    <p:sldId id="265" r:id="rId34"/>
    <p:sldId id="266" r:id="rId35"/>
    <p:sldId id="269" r:id="rId36"/>
    <p:sldId id="275" r:id="rId37"/>
    <p:sldId id="426" r:id="rId38"/>
    <p:sldId id="424" r:id="rId39"/>
    <p:sldId id="439" r:id="rId40"/>
    <p:sldId id="438" r:id="rId41"/>
    <p:sldId id="443" r:id="rId42"/>
    <p:sldId id="444" r:id="rId43"/>
    <p:sldId id="442" r:id="rId44"/>
    <p:sldId id="445" r:id="rId45"/>
    <p:sldId id="446" r:id="rId46"/>
    <p:sldId id="440" r:id="rId47"/>
    <p:sldId id="448" r:id="rId48"/>
    <p:sldId id="458" r:id="rId49"/>
    <p:sldId id="459" r:id="rId50"/>
    <p:sldId id="447" r:id="rId51"/>
    <p:sldId id="42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3" autoAdjust="0"/>
    <p:restoredTop sz="92183" autoAdjust="0"/>
  </p:normalViewPr>
  <p:slideViewPr>
    <p:cSldViewPr snapToGrid="0" snapToObjects="1">
      <p:cViewPr varScale="1">
        <p:scale>
          <a:sx n="113" d="100"/>
          <a:sy n="113" d="100"/>
        </p:scale>
        <p:origin x="184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8B-7846-B59C-764CAE146E29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8B-7846-B59C-764CAE146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8114224"/>
        <c:axId val="1185464112"/>
      </c:scatterChart>
      <c:valAx>
        <c:axId val="1188114224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5464112"/>
        <c:crosses val="autoZero"/>
        <c:crossBetween val="midCat"/>
      </c:valAx>
      <c:valAx>
        <c:axId val="1185464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881142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D2A-C947-A8E5-71093BCF331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D2A-C947-A8E5-71093BCF33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8735760"/>
        <c:axId val="2138737120"/>
      </c:scatterChart>
      <c:valAx>
        <c:axId val="2138735760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8737120"/>
        <c:crosses val="autoZero"/>
        <c:crossBetween val="midCat"/>
      </c:valAx>
      <c:valAx>
        <c:axId val="21387371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13873576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Pareto</a:t>
            </a:r>
            <a:r>
              <a:rPr lang="en-US" baseline="0" dirty="0"/>
              <a:t> efficient = all of them; SW max = (3,3), DSE is defect-defect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4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Mention we can find minimax-optimal</a:t>
            </a:r>
            <a:r>
              <a:rPr lang="en-US" baseline="0" dirty="0"/>
              <a:t> (and thus 2P zero-sum Nash) in PTIME, in two lectures via e.g. LP solving, but not for general games (PPAD-c for Nash even for 2P non-zero-sum).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9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NE:  (Left,</a:t>
            </a:r>
            <a:r>
              <a:rPr lang="en-US" baseline="0" dirty="0"/>
              <a:t> Up) or (Right, Down) or ((0.5Left, 0.5Right), (0.5Up, 0.5Down))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6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PPAD</a:t>
            </a:r>
            <a:r>
              <a:rPr lang="en-US" baseline="0" dirty="0"/>
              <a:t>-c vs NP-c:   recall, every game has a Nash Equilibrium!  This is unlike NP-c problems like SAT where we’re asking if/if not </a:t>
            </a:r>
            <a:r>
              <a:rPr lang="en-US" baseline="0" dirty="0" err="1"/>
              <a:t>satisfiable</a:t>
            </a:r>
            <a:r>
              <a:rPr lang="en-US" baseline="0" dirty="0"/>
              <a:t>.  Different analysis used, weaker than NP-c.  Could be that P = PPAD != NP.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66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United Kingdom</a:t>
            </a:r>
            <a:r>
              <a:rPr lang="en-US" baseline="0" dirty="0"/>
              <a:t>    </a:t>
            </a:r>
            <a:r>
              <a:rPr lang="en-US" dirty="0"/>
              <a:t>National Health </a:t>
            </a:r>
            <a:r>
              <a:rPr lang="en-US" b="0" dirty="0"/>
              <a:t>Service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Living Donor Kidney Sharing Schemes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NYTimes – 2012</a:t>
            </a:r>
          </a:p>
          <a:p>
            <a:r>
              <a:rPr lang="en-US" dirty="0"/>
              <a:t>University of Alabama at Birmingham -- 2018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B4423-9CB5-9840-9C4E-3B0C1F087D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6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B4423-9CB5-9840-9C4E-3B0C1F087D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6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5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6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73BD-6A3D-804C-A1F3-ACCE29EF2213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15A4-E430-F143-A152-66D855A79B10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5C08-CD38-7C43-8AF3-C5292B5DC59F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759E4-1315-F747-A650-0B4A207F1208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2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ACEF8-FA8E-1549-9868-D12C775F150E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3494-8F9F-474E-A5E5-F883119DAC45}" type="datetime1">
              <a:rPr lang="en-US" smtClean="0"/>
              <a:t>1/25/22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425B-C9B3-B749-B637-218412057A7B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A9CC-F7F5-C947-A77E-8D7BC0BFF001}" type="datetime1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C886-A392-644C-AC5B-ACE92B60E0CB}" type="datetime1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852C9-D380-EC4E-97AB-2D18823DE5FE}" type="datetime1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5267-93E7-964F-96A4-4E239A60162A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DC48-F47D-E643-A37E-9CF37736939E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C22FB1D-F340-9E49-AAB7-962323032D84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3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3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38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14" y="353700"/>
            <a:ext cx="10363200" cy="3503141"/>
          </a:xfrm>
        </p:spPr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14" y="3554368"/>
            <a:ext cx="9144000" cy="914400"/>
          </a:xfrm>
        </p:spPr>
        <p:txBody>
          <a:bodyPr/>
          <a:lstStyle/>
          <a:p>
            <a:r>
              <a:rPr lang="en-US" dirty="0"/>
              <a:t>John P Dickerson &amp; Marina </a:t>
            </a:r>
            <a:r>
              <a:rPr lang="en-US" dirty="0" err="1"/>
              <a:t>Knittel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704" y="5080697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01/26/2022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0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4E2F-0508-FB40-A528-B4E752EA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762000"/>
            <a:ext cx="2771672" cy="3230578"/>
          </a:xfrm>
        </p:spPr>
        <p:txBody>
          <a:bodyPr>
            <a:normAutofit fontScale="90000"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Lots of moving parts &amp; competing wants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3C1E52-62E8-834B-B6DE-DA021475718B}"/>
              </a:ext>
            </a:extLst>
          </p:cNvPr>
          <p:cNvGrpSpPr/>
          <p:nvPr/>
        </p:nvGrpSpPr>
        <p:grpSpPr>
          <a:xfrm>
            <a:off x="638108" y="4497220"/>
            <a:ext cx="3044858" cy="887017"/>
            <a:chOff x="638108" y="4497220"/>
            <a:chExt cx="3044858" cy="887017"/>
          </a:xfrm>
        </p:grpSpPr>
        <p:pic>
          <p:nvPicPr>
            <p:cNvPr id="8" name="Picture 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3AFA655-E2B1-074A-AECE-8E77A471A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6267" y="5174700"/>
              <a:ext cx="1496699" cy="209537"/>
            </a:xfrm>
            <a:prstGeom prst="rect">
              <a:avLst/>
            </a:prstGeom>
          </p:spPr>
        </p:pic>
        <p:pic>
          <p:nvPicPr>
            <p:cNvPr id="6" name="Content Placeholder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67D24B7-54FC-9B48-9E7A-CF143C259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108" y="4497220"/>
              <a:ext cx="3044858" cy="677480"/>
            </a:xfrm>
            <a:prstGeom prst="rect">
              <a:avLst/>
            </a:prstGeom>
          </p:spPr>
        </p:pic>
      </p:grp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7385CD5D-89E6-E74D-9ED8-8DE6BEB1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07" y="5440575"/>
            <a:ext cx="3044857" cy="619517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49ADFD0-E535-534A-8025-257DE3A404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7780" y="6060154"/>
            <a:ext cx="1434842" cy="2252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97AE78-9E81-934D-8730-B3D574598C60}"/>
              </a:ext>
            </a:extLst>
          </p:cNvPr>
          <p:cNvSpPr/>
          <p:nvPr/>
        </p:nvSpPr>
        <p:spPr>
          <a:xfrm>
            <a:off x="7821744" y="608524"/>
            <a:ext cx="3709516" cy="321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Concerns of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fairness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Socio-economic status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Geographic location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Access to information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 characteristics (e.g., blood type, HLA)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Having had children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00F955-2317-124B-A27A-B72854C518BA}"/>
              </a:ext>
            </a:extLst>
          </p:cNvPr>
          <p:cNvSpPr/>
          <p:nvPr/>
        </p:nvSpPr>
        <p:spPr>
          <a:xfrm>
            <a:off x="4180260" y="628048"/>
            <a:ext cx="32810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Distribution drift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Supply &amp; demand shifts: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Demographic (aging population, racial shift)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Obesity, alcohol,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Shocks to the system: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30% living donation drop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21% deceased donation drop – COVID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F74385-4205-604A-93A7-E12F6CC21E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7800" y="3988366"/>
            <a:ext cx="2260600" cy="21844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CDEF675-9D8B-4249-9FBA-7FEB611201C2}"/>
              </a:ext>
            </a:extLst>
          </p:cNvPr>
          <p:cNvGrpSpPr/>
          <p:nvPr/>
        </p:nvGrpSpPr>
        <p:grpSpPr>
          <a:xfrm>
            <a:off x="6406006" y="3593599"/>
            <a:ext cx="1024948" cy="580295"/>
            <a:chOff x="6486717" y="3114484"/>
            <a:chExt cx="1024948" cy="58029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D6BEE8FC-646C-EC4E-BFBD-49A19F922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661" y="3114484"/>
              <a:ext cx="861060" cy="430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1F1550-E99B-4E44-BFF6-DBF7FFADF90D}"/>
                </a:ext>
              </a:extLst>
            </p:cNvPr>
            <p:cNvSpPr txBox="1"/>
            <p:nvPr/>
          </p:nvSpPr>
          <p:spPr>
            <a:xfrm>
              <a:off x="6486717" y="3510113"/>
              <a:ext cx="10249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[</a:t>
              </a:r>
              <a:r>
                <a:rPr kumimoji="0" lang="en-US" sz="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ChronicleHerald</a:t>
              </a: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, 2021]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E62892F-1C52-5E48-AD62-97DB9BBF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B976A8-A254-A54E-93E3-62F685799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E91341-CCB1-F44F-BADE-E63862B1D4B3}"/>
              </a:ext>
            </a:extLst>
          </p:cNvPr>
          <p:cNvSpPr/>
          <p:nvPr/>
        </p:nvSpPr>
        <p:spPr>
          <a:xfrm>
            <a:off x="4180259" y="4466628"/>
            <a:ext cx="32810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Legal landscape, social norms, international exchange, money, insurance, NP-hardness, noisy data, incentive problems, dynamics, competition,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9096A-E39B-9748-9992-2AAB66A5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8004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20" grpId="0" uiExpand="1" build="p"/>
      <p:bldP spid="3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62066"/>
            <a:ext cx="10160000" cy="3668898"/>
          </a:xfrm>
        </p:spPr>
        <p:txBody>
          <a:bodyPr>
            <a:noAutofit/>
          </a:bodyPr>
          <a:lstStyle/>
          <a:p>
            <a:r>
              <a:rPr lang="en-US" sz="2400" dirty="0"/>
              <a:t>What is the “best” matching objective?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  <a:endParaRPr lang="en-US" sz="2400" b="0" dirty="0"/>
          </a:p>
          <a:p>
            <a:r>
              <a:rPr lang="en-US" sz="2400" b="0" dirty="0"/>
              <a:t>Can we design a mechanism that </a:t>
            </a:r>
            <a:r>
              <a:rPr lang="en-US" sz="2400" dirty="0">
                <a:solidFill>
                  <a:schemeClr val="tx2"/>
                </a:solidFill>
              </a:rPr>
              <a:t>performs well in practice</a:t>
            </a:r>
            <a:r>
              <a:rPr lang="en-US" sz="2400" b="0" dirty="0"/>
              <a:t>, is </a:t>
            </a:r>
            <a:r>
              <a:rPr lang="en-US" sz="2400" dirty="0">
                <a:solidFill>
                  <a:schemeClr val="tx2"/>
                </a:solidFill>
              </a:rPr>
              <a:t>computationally tractable</a:t>
            </a:r>
            <a:r>
              <a:rPr lang="en-US" sz="2400" b="0" dirty="0"/>
              <a:t>, and is </a:t>
            </a:r>
            <a:r>
              <a:rPr lang="en-US" sz="2400" dirty="0">
                <a:solidFill>
                  <a:schemeClr val="tx2"/>
                </a:solidFill>
              </a:rPr>
              <a:t>understandable by humans</a:t>
            </a:r>
            <a:r>
              <a:rPr lang="en-US" sz="2400" b="0" dirty="0"/>
              <a:t>?</a:t>
            </a:r>
          </a:p>
          <a:p>
            <a:pPr lvl="1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420" y="1129646"/>
            <a:ext cx="3970291" cy="163242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0" name="Picture 9" descr="question-marks.png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10957"/>
                    </a14:imgEffect>
                    <a14:imgEffect>
                      <a14:saturation sat="9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6852">
            <a:off x="8525340" y="1556540"/>
            <a:ext cx="1265194" cy="10244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1FBDA-87AA-6A41-9231-49809525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375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98502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Techniques we’ll use</a:t>
            </a:r>
            <a:br>
              <a:rPr lang="en-US" dirty="0"/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(Next three lectures will cover these, </a:t>
            </a:r>
            <a:br>
              <a:rPr lang="en-US" sz="2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In the context of Mechanism Design)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EF381-5A3D-D643-AB6F-B3A1B8F3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1515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Combinatorial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Combinatorial optimization lets us select the </a:t>
            </a:r>
            <a:r>
              <a:rPr lang="en-US" dirty="0">
                <a:solidFill>
                  <a:schemeClr val="tx2"/>
                </a:solidFill>
              </a:rPr>
              <a:t>“best element”</a:t>
            </a:r>
            <a:r>
              <a:rPr lang="en-US" dirty="0"/>
              <a:t> from a set of elements.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PTIME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Compact LPs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PPAD-</a:t>
            </a:r>
            <a:r>
              <a:rPr lang="en-US" dirty="0"/>
              <a:t> or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complex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equilibrium computations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&gt; 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Randomizing over a set of all feasible </a:t>
            </a:r>
            <a:r>
              <a:rPr lang="en-US" i="1" dirty="0"/>
              <a:t>X</a:t>
            </a:r>
            <a:r>
              <a:rPr lang="en-US" dirty="0"/>
              <a:t>, where all feasible </a:t>
            </a:r>
            <a:r>
              <a:rPr lang="en-US" i="1" dirty="0"/>
              <a:t>X</a:t>
            </a:r>
            <a:r>
              <a:rPr lang="en-US" dirty="0"/>
              <a:t> must be enumerated (#P-complete)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1251-B75F-6A4C-BE20-68071CCF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913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r>
              <a:rPr lang="en-US" b="1" dirty="0"/>
              <a:t>Maximize</a:t>
            </a:r>
            <a:endParaRPr lang="en-US" dirty="0"/>
          </a:p>
          <a:p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r>
              <a:rPr lang="en-US" b="1" dirty="0"/>
              <a:t>Subject to</a:t>
            </a:r>
            <a:endParaRPr lang="en-US" dirty="0"/>
          </a:p>
          <a:p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r>
              <a:rPr lang="en-US" b="0" i="1" dirty="0"/>
              <a:t>	 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44521" y="1374419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22400" y="2656002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FC6F3-FA76-7E4D-8012-A77D0431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3225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r>
              <a:rPr lang="en-US" sz="2400" dirty="0"/>
              <a:t>Maximize</a:t>
            </a:r>
          </a:p>
          <a:p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r>
              <a:rPr lang="en-US" sz="2400" dirty="0"/>
              <a:t>Subject to</a:t>
            </a:r>
          </a:p>
          <a:p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7579" y="945962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3B79D-58CA-5046-89E2-1522023A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040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C.O. For Kidney Exchange: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We will discuss (9/29) new compact formulations, some with tightest relaxations known, all amenable to failure-aware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C1DC3-298C-C34E-83C1-7979793F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092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&amp; Mechanism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participants in our mechanisms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Selfish utility maximizers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Rational (typically – sometimes relaxed)</a:t>
            </a:r>
          </a:p>
          <a:p>
            <a:r>
              <a:rPr lang="en-US" dirty="0"/>
              <a:t>Game theory &amp; M.D. give us the language to describe desirable properties of mechanisms: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 compatibility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rationality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34" y="4452295"/>
            <a:ext cx="4939770" cy="190215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5E311-A955-AC4F-9D41-8358BAB2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719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38480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Predicting supply and demand</a:t>
            </a:r>
          </a:p>
          <a:p>
            <a:r>
              <a:rPr lang="en-US" dirty="0"/>
              <a:t>Computing optimal matching/allocation policies: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MDPs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POMDPs, if you’re feeling brave/masochistic</a:t>
            </a:r>
          </a:p>
          <a:p>
            <a:endParaRPr lang="en-US" dirty="0"/>
          </a:p>
          <a:p>
            <a:r>
              <a:rPr lang="en-US" dirty="0"/>
              <a:t>Aside: recent work looks at fairness and discrimination in machine learning – could be an interesting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</a:t>
            </a:r>
            <a:r>
              <a:rPr lang="is-IS" dirty="0"/>
              <a:t>… </a:t>
            </a:r>
            <a:r>
              <a:rPr lang="en-US" b="0" dirty="0"/>
              <a:t>when a search was performed on a name that was “racially associated” with the black community, the results were much more likely to be accompanied by an ad suggesting that the person had a criminal record—regardless of whether or not they did.”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8269" y="5600700"/>
            <a:ext cx="7429500" cy="12573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B1505-F713-AB4D-A71D-52BFB56A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901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Graph Theory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878" y="1752600"/>
            <a:ext cx="4381443" cy="4373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D8522-4549-3D48-8F8B-F7D43D60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6361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6509-4227-7243-B303-A711B711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463C-2AD0-454A-838B-722915DC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want a Slack / Discord?  Stick with Piazza …?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44524-97DC-CC4F-818C-7EE3B250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94715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strike="sngStrik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Next</a:t>
            </a:r>
            <a:r>
              <a:rPr lang="en-US" dirty="0"/>
              <a:t> This class:</a:t>
            </a:r>
            <a:br>
              <a:rPr lang="en-US" dirty="0"/>
            </a:br>
            <a:r>
              <a:rPr lang="en-US" dirty="0"/>
              <a:t>Game Theory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Blum (AB), </a:t>
            </a:r>
            <a:r>
              <a:rPr lang="en-US" sz="1600" dirty="0" err="1"/>
              <a:t>Conitzer</a:t>
            </a:r>
            <a:r>
              <a:rPr lang="en-US" sz="1600" dirty="0"/>
              <a:t> (VC), </a:t>
            </a:r>
            <a:r>
              <a:rPr lang="en-US" sz="1600" dirty="0" err="1"/>
              <a:t>Sandholm</a:t>
            </a:r>
            <a:r>
              <a:rPr lang="en-US" sz="1600" dirty="0"/>
              <a:t> (TS), </a:t>
            </a:r>
            <a:r>
              <a:rPr lang="en-US" sz="1600" dirty="0" err="1"/>
              <a:t>Osborne&amp;Rubinstein</a:t>
            </a:r>
            <a:r>
              <a:rPr lang="en-US" sz="1600" dirty="0"/>
              <a:t> (OR)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7262037" cy="1371600"/>
          </a:xfrm>
        </p:spPr>
        <p:txBody>
          <a:bodyPr/>
          <a:lstStyle/>
          <a:p>
            <a:r>
              <a:rPr lang="en-US" dirty="0"/>
              <a:t>What is game theory?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0"/>
            <a:ext cx="7620000" cy="47757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is-IS" dirty="0"/>
              <a:t>… </a:t>
            </a:r>
            <a:r>
              <a:rPr lang="en-US" dirty="0"/>
              <a:t>the study of mathematical models of conflict and cooperation between intelligent rational decision-makers.”</a:t>
            </a:r>
          </a:p>
          <a:p>
            <a:endParaRPr lang="en-US" dirty="0"/>
          </a:p>
          <a:p>
            <a:r>
              <a:rPr lang="en-US" dirty="0"/>
              <a:t>“Intelligent rational decision-makers” = </a:t>
            </a:r>
            <a:r>
              <a:rPr lang="en-US" dirty="0">
                <a:solidFill>
                  <a:schemeClr val="tx2"/>
                </a:solidFill>
              </a:rPr>
              <a:t>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individual preferences specified by </a:t>
            </a:r>
            <a:r>
              <a:rPr lang="en-US" b="0" dirty="0">
                <a:solidFill>
                  <a:schemeClr val="tx2"/>
                </a:solidFill>
              </a:rPr>
              <a:t>utility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take different </a:t>
            </a:r>
            <a:r>
              <a:rPr lang="en-US" b="0" dirty="0">
                <a:solidFill>
                  <a:schemeClr val="tx2"/>
                </a:solidFill>
              </a:rPr>
              <a:t>actions</a:t>
            </a:r>
            <a:r>
              <a:rPr lang="en-US" b="0" dirty="0"/>
              <a:t> (or randomize over them)</a:t>
            </a:r>
          </a:p>
          <a:p>
            <a:endParaRPr lang="en-US" b="0" dirty="0"/>
          </a:p>
          <a:p>
            <a:r>
              <a:rPr lang="en-US" b="0" dirty="0"/>
              <a:t>Utility of agents usually, but not always, depends on the </a:t>
            </a:r>
            <a:br>
              <a:rPr lang="en-US" b="0" dirty="0"/>
            </a:br>
            <a:r>
              <a:rPr lang="en-US" b="0" dirty="0"/>
              <a:t>actions of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What’s best for me is a function of what’s best for you </a:t>
            </a:r>
            <a:r>
              <a:rPr lang="is-IS" b="0" dirty="0"/>
              <a:t>…</a:t>
            </a:r>
            <a:endParaRPr lang="en-US" b="0" dirty="0"/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… which is a function of what’s best for me ...</a:t>
            </a:r>
          </a:p>
          <a:p>
            <a:pPr marL="1485900" lvl="2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</a:t>
            </a:r>
            <a:r>
              <a:rPr lang="is-IS" dirty="0"/>
              <a:t>hich is a function of what’s best for you ...</a:t>
            </a:r>
          </a:p>
          <a:p>
            <a:pPr marL="1943100" lvl="3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which is </a:t>
            </a:r>
            <a:r>
              <a:rPr lang="is-IS" dirty="0"/>
              <a:t>…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035" y="1646276"/>
            <a:ext cx="907640" cy="828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760" y="3801665"/>
            <a:ext cx="1710070" cy="316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2101" y="6047830"/>
            <a:ext cx="730104" cy="7301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760" y="4143852"/>
            <a:ext cx="1710070" cy="27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/>
              <a:t>“ … </a:t>
            </a:r>
            <a:r>
              <a:rPr lang="en-US" dirty="0">
                <a:solidFill>
                  <a:schemeClr val="tx2"/>
                </a:solidFill>
              </a:rPr>
              <a:t>utility</a:t>
            </a:r>
            <a:r>
              <a:rPr lang="en-US" dirty="0"/>
              <a:t> is a measure of preferences over some set of goods and services.”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Let </a:t>
            </a:r>
            <a:r>
              <a:rPr lang="en-US" b="0" i="1" dirty="0"/>
              <a:t>O</a:t>
            </a:r>
            <a:r>
              <a:rPr lang="en-US" b="0" dirty="0"/>
              <a:t> be the set of outcomes</a:t>
            </a:r>
            <a:br>
              <a:rPr lang="en-US" b="0" dirty="0"/>
            </a:br>
            <a:r>
              <a:rPr lang="en-US" b="0" dirty="0"/>
              <a:t>	(e.g., </a:t>
            </a:r>
            <a:r>
              <a:rPr lang="en-US" b="0" i="1" dirty="0"/>
              <a:t>O</a:t>
            </a:r>
            <a:r>
              <a:rPr lang="en-US" b="0" dirty="0"/>
              <a:t> = {{</a:t>
            </a:r>
            <a:r>
              <a:rPr lang="en-US" b="0" dirty="0" err="1"/>
              <a:t>apple,orange</a:t>
            </a:r>
            <a:r>
              <a:rPr lang="en-US" b="0" dirty="0"/>
              <a:t>}, {apple}, {orange}, { }})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</a:t>
            </a:r>
            <a:r>
              <a:rPr lang="en-US" b="0" dirty="0">
                <a:solidFill>
                  <a:schemeClr val="tx2"/>
                </a:solidFill>
              </a:rPr>
              <a:t>utility function</a:t>
            </a:r>
            <a:r>
              <a:rPr lang="en-US" b="0" dirty="0"/>
              <a:t> </a:t>
            </a:r>
            <a:r>
              <a:rPr lang="en-US" b="0" i="1" dirty="0"/>
              <a:t>u</a:t>
            </a:r>
            <a:r>
              <a:rPr lang="en-US" b="0" dirty="0"/>
              <a:t> : </a:t>
            </a:r>
            <a:r>
              <a:rPr lang="en-US" b="0" i="1" dirty="0"/>
              <a:t>O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altLang="en-US" b="0" dirty="0">
                <a:sym typeface="Symbol" charset="2"/>
              </a:rPr>
              <a:t> ranks outcomes, and represents a preference relation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sym typeface="Symbol" charset="2"/>
              </a:rPr>
              <a:t> over the set of outcomes </a:t>
            </a:r>
            <a:r>
              <a:rPr lang="en-US" altLang="en-US" b="0" i="1" dirty="0">
                <a:sym typeface="Symbol" charset="2"/>
              </a:rPr>
              <a:t>O</a:t>
            </a:r>
          </a:p>
          <a:p>
            <a:r>
              <a:rPr lang="en-US" altLang="en-US" dirty="0">
                <a:sym typeface="Symbol" charset="2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</a:t>
            </a:r>
            <a:r>
              <a:rPr lang="en-US" altLang="en-US" b="0" dirty="0" err="1">
                <a:sym typeface="Symbol" charset="2"/>
              </a:rPr>
              <a:t>apple,orange</a:t>
            </a:r>
            <a:r>
              <a:rPr lang="en-US" altLang="en-US" b="0" dirty="0">
                <a:sym typeface="Symbol" charset="2"/>
              </a:rPr>
              <a:t>}) = 5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({apple}) = </a:t>
            </a: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({orange}) = 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 }) = 0     </a:t>
            </a:r>
            <a:r>
              <a:rPr lang="en-US" altLang="en-US" b="0" dirty="0">
                <a:sym typeface="Wingdings"/>
              </a:rPr>
              <a:t>     { } </a:t>
            </a:r>
            <a:r>
              <a:rPr lang="en-US" altLang="en-US" b="0" dirty="0">
                <a:latin typeface="MT Extra" charset="2"/>
              </a:rPr>
              <a:t>p </a:t>
            </a:r>
            <a:r>
              <a:rPr lang="en-US" altLang="en-US" b="0" dirty="0">
                <a:sym typeface="Wingdings"/>
              </a:rPr>
              <a:t>{apple}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latin typeface="MT Extra" charset="2"/>
              </a:rPr>
              <a:t> </a:t>
            </a:r>
            <a:r>
              <a:rPr lang="en-US" altLang="en-US" b="0" dirty="0">
                <a:sym typeface="Wingdings"/>
              </a:rPr>
              <a:t>{orange}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altLang="en-US" b="0" dirty="0">
                <a:sym typeface="Wingdings"/>
              </a:rPr>
              <a:t> {</a:t>
            </a:r>
            <a:r>
              <a:rPr lang="en-US" altLang="en-US" b="0" dirty="0" err="1">
                <a:sym typeface="Wingdings"/>
              </a:rPr>
              <a:t>apple,orange</a:t>
            </a:r>
            <a:r>
              <a:rPr lang="en-US" altLang="en-US" b="0" dirty="0">
                <a:sym typeface="Wingdings"/>
              </a:rPr>
              <a:t>}</a:t>
            </a:r>
            <a:r>
              <a:rPr lang="en-US" altLang="en-US" dirty="0">
                <a:sym typeface="Wingding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9035" y="1646276"/>
            <a:ext cx="907640" cy="8283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 = 5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dollars?  5 clams?  5 days to live?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Standard: 5 “</a:t>
            </a:r>
            <a:r>
              <a:rPr lang="en-US" b="0" dirty="0" err="1"/>
              <a:t>utils</a:t>
            </a:r>
            <a:r>
              <a:rPr lang="en-US" b="0" dirty="0"/>
              <a:t>” – it doesn’t typically matter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Agent’s behavior under </a:t>
            </a:r>
            <a:r>
              <a:rPr lang="en-US" b="0" i="1" dirty="0"/>
              <a:t>u</a:t>
            </a:r>
            <a:r>
              <a:rPr lang="en-US" b="0" dirty="0"/>
              <a:t>(o) is typically the same as under </a:t>
            </a:r>
            <a:r>
              <a:rPr lang="en-US" b="0" i="1" dirty="0"/>
              <a:t>u</a:t>
            </a:r>
            <a:r>
              <a:rPr lang="en-US" b="0" dirty="0"/>
              <a:t>’(o) = a + b*</a:t>
            </a:r>
            <a:r>
              <a:rPr lang="en-US" b="0" i="1" dirty="0"/>
              <a:t>u</a:t>
            </a:r>
            <a:r>
              <a:rPr lang="en-US" b="0" dirty="0"/>
              <a:t>(o)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({apple}) = 3 &lt; 5 = </a:t>
            </a:r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Cardinal utility: 3 &lt; 5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this in security games and auctions)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Ordinal utility: {</a:t>
            </a:r>
            <a:r>
              <a:rPr lang="en-US" b="0" dirty="0" err="1"/>
              <a:t>apple,orange</a:t>
            </a:r>
            <a:r>
              <a:rPr lang="en-US" b="0" dirty="0"/>
              <a:t>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b="0" dirty="0"/>
              <a:t> {apple}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Doesn’t encode strength of a preference, just ordering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more of this in social choice)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Risk attitudes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Which would you prefer?</a:t>
            </a:r>
          </a:p>
          <a:p>
            <a:pPr lvl="1"/>
            <a:r>
              <a:rPr lang="en-US" altLang="en-US" dirty="0"/>
              <a:t>A lottery ticket that pays out $10 with probability .5 and $0 otherwise, or</a:t>
            </a:r>
          </a:p>
          <a:p>
            <a:pPr lvl="1"/>
            <a:r>
              <a:rPr lang="en-US" altLang="en-US" dirty="0"/>
              <a:t>A lottery ticket that pays out $3 with probability 1</a:t>
            </a:r>
          </a:p>
          <a:p>
            <a:r>
              <a:rPr lang="en-US" altLang="en-US" dirty="0"/>
              <a:t>How about:</a:t>
            </a:r>
          </a:p>
          <a:p>
            <a:pPr lvl="1"/>
            <a:r>
              <a:rPr lang="en-US" altLang="en-US" dirty="0"/>
              <a:t>A lottery ticket that pays out $100,000,000 with probability .5 and $0 otherwise, or</a:t>
            </a:r>
          </a:p>
          <a:p>
            <a:pPr lvl="1"/>
            <a:r>
              <a:rPr lang="en-US" altLang="en-US" dirty="0"/>
              <a:t>A lottery ticket that pays out $30,000,000 with probability 1</a:t>
            </a:r>
          </a:p>
          <a:p>
            <a:r>
              <a:rPr lang="en-US" altLang="en-US" dirty="0"/>
              <a:t>Usually, people do not simply go by expected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26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Attitudes – Expected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accent1"/>
                </a:solidFill>
              </a:rPr>
              <a:t>risk-neutral</a:t>
            </a:r>
            <a:r>
              <a:rPr lang="en-US" altLang="en-US" dirty="0"/>
              <a:t> if she only cares about the expected value of the lottery ticket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tx2"/>
                </a:solidFill>
              </a:rPr>
              <a:t>risk-averse</a:t>
            </a:r>
            <a:r>
              <a:rPr lang="en-US" altLang="en-US" dirty="0"/>
              <a:t> if she always prefers the expected value of the lottery ticket to the lottery ticket</a:t>
            </a:r>
          </a:p>
          <a:p>
            <a:pPr lvl="1"/>
            <a:r>
              <a:rPr lang="en-US" altLang="en-US" dirty="0"/>
              <a:t>Most people are like this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rgbClr val="00B050"/>
                </a:solidFill>
              </a:rPr>
              <a:t>risk-seeking</a:t>
            </a:r>
            <a:r>
              <a:rPr lang="en-US" altLang="en-US" dirty="0"/>
              <a:t> if she always prefers the lottery ticket to the expected value of the lottery ticket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362" y="3190349"/>
            <a:ext cx="663677" cy="4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Decreasing marginal utility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Typically, at some point, having an extra dollar does not make people much happier (decreasing marginal utility)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464050" y="2971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4464050" y="5867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397250" y="2667001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4103" name="Freeform 7"/>
          <p:cNvSpPr>
            <a:spLocks/>
          </p:cNvSpPr>
          <p:nvPr/>
        </p:nvSpPr>
        <p:spPr bwMode="auto">
          <a:xfrm>
            <a:off x="4464050" y="3352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8883650" y="5791201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498975" y="58816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$200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518160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$1500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90245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$5000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2190750" y="4876801"/>
            <a:ext cx="234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bike (utility = 1)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2292350" y="4114801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car (utility = 2)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1733550" y="3290888"/>
            <a:ext cx="280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buy a nicer car (utility = 3)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7315200" y="3505200"/>
            <a:ext cx="0" cy="2362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 flipH="1">
            <a:off x="4495800" y="3505200"/>
            <a:ext cx="2819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4495800" y="4267200"/>
            <a:ext cx="914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5410200" y="4267200"/>
            <a:ext cx="0" cy="1600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4495800" y="5029200"/>
            <a:ext cx="228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4724400" y="5029200"/>
            <a:ext cx="0" cy="838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035000" y="1347215"/>
            <a:ext cx="1437200" cy="1439590"/>
            <a:chOff x="7511000" y="1170239"/>
            <a:chExt cx="1437200" cy="1439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0600" y="1170239"/>
              <a:ext cx="1198000" cy="1164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11000" y="2302052"/>
              <a:ext cx="143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“Typically”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892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4100" grpId="0" animBg="1"/>
      <p:bldP spid="4101" grpId="0" animBg="1"/>
      <p:bldP spid="4102" grpId="0"/>
      <p:bldP spid="4103" grpId="0" animBg="1"/>
      <p:bldP spid="4104" grpId="0"/>
      <p:bldP spid="4105" grpId="0"/>
      <p:bldP spid="4106" grpId="0"/>
      <p:bldP spid="4107" grpId="0"/>
      <p:bldP spid="4108" grpId="0"/>
      <p:bldP spid="4109" grpId="0"/>
      <p:bldP spid="4110" grpId="0"/>
      <p:bldP spid="4111" grpId="0" animBg="1"/>
      <p:bldP spid="4112" grpId="0" animBg="1"/>
      <p:bldP spid="4113" grpId="0" animBg="1"/>
      <p:bldP spid="4114" grpId="0" animBg="1"/>
      <p:bldP spid="4115" grpId="0" animBg="1"/>
      <p:bldP spid="41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719"/>
            <a:ext cx="8391832" cy="737315"/>
          </a:xfrm>
        </p:spPr>
        <p:txBody>
          <a:bodyPr/>
          <a:lstStyle/>
          <a:p>
            <a:r>
              <a:rPr lang="en-US" altLang="en-US" dirty="0"/>
              <a:t>Maximizing expected utility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4586287"/>
            <a:ext cx="8107251" cy="1866346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Lottery 1: get $1500 with probability 1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gives expected utility </a:t>
            </a:r>
            <a:r>
              <a:rPr lang="en-US" alt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altLang="en-US" dirty="0"/>
              <a:t>Lottery 2: get $5000 with probability .4, $200 otherwise</a:t>
            </a:r>
          </a:p>
          <a:p>
            <a:pPr lvl="1"/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expected utility .4*3 + .6*1 = </a:t>
            </a:r>
            <a:r>
              <a:rPr lang="en-US" altLang="en-US" dirty="0">
                <a:solidFill>
                  <a:srgbClr val="00B050"/>
                </a:solidFill>
              </a:rPr>
              <a:t>1.8</a:t>
            </a:r>
          </a:p>
          <a:p>
            <a:r>
              <a:rPr lang="en-US" altLang="en-US" dirty="0"/>
              <a:t>E</a:t>
            </a:r>
            <a:r>
              <a:rPr lang="en-US" altLang="en-US" baseline="-25000" dirty="0"/>
              <a:t>$</a:t>
            </a:r>
            <a:r>
              <a:rPr lang="en-US" altLang="en-US" dirty="0"/>
              <a:t>[Lottery 2] = .4*$5000 + .6*$200 = </a:t>
            </a:r>
            <a:r>
              <a:rPr lang="en-US" altLang="en-US" dirty="0">
                <a:solidFill>
                  <a:srgbClr val="00B050"/>
                </a:solidFill>
              </a:rPr>
              <a:t>$2120</a:t>
            </a:r>
            <a:r>
              <a:rPr lang="en-US" altLang="en-US" dirty="0"/>
              <a:t> &gt; </a:t>
            </a:r>
            <a:r>
              <a:rPr lang="en-US" altLang="en-US" dirty="0">
                <a:solidFill>
                  <a:schemeClr val="tx2"/>
                </a:solidFill>
              </a:rPr>
              <a:t>$1500</a:t>
            </a:r>
            <a:r>
              <a:rPr lang="en-US" altLang="en-US" dirty="0"/>
              <a:t> = E</a:t>
            </a:r>
            <a:r>
              <a:rPr lang="en-US" altLang="en-US" baseline="-25000" dirty="0"/>
              <a:t>$</a:t>
            </a:r>
            <a:r>
              <a:rPr lang="en-US" altLang="en-US" dirty="0"/>
              <a:t>[Lottery 1]</a:t>
            </a:r>
          </a:p>
          <a:p>
            <a:r>
              <a:rPr lang="en-US" altLang="en-US" dirty="0"/>
              <a:t>So: maximizing expected utility is consistent with </a:t>
            </a:r>
            <a:r>
              <a:rPr lang="en-US" altLang="en-US" dirty="0">
                <a:solidFill>
                  <a:schemeClr val="tx2"/>
                </a:solidFill>
              </a:rPr>
              <a:t>risk aversion</a:t>
            </a:r>
            <a:r>
              <a:rPr lang="en-US" altLang="en-US" dirty="0"/>
              <a:t> (assuming decreasing marginal utility)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79340" y="890034"/>
            <a:ext cx="8020050" cy="3581400"/>
            <a:chOff x="533400" y="838200"/>
            <a:chExt cx="8020050" cy="3581400"/>
          </a:xfrm>
        </p:grpSpPr>
        <p:sp>
          <p:nvSpPr>
            <p:cNvPr id="5124" name="Line 4"/>
            <p:cNvSpPr>
              <a:spLocks noChangeShapeType="1"/>
            </p:cNvSpPr>
            <p:nvPr/>
          </p:nvSpPr>
          <p:spPr bwMode="auto">
            <a:xfrm>
              <a:off x="3263900" y="1143000"/>
              <a:ext cx="0" cy="2895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" name="Line 5"/>
            <p:cNvSpPr>
              <a:spLocks noChangeShapeType="1"/>
            </p:cNvSpPr>
            <p:nvPr/>
          </p:nvSpPr>
          <p:spPr bwMode="auto">
            <a:xfrm>
              <a:off x="3263900" y="4038600"/>
              <a:ext cx="434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2197100" y="838200"/>
              <a:ext cx="704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utility</a:t>
              </a:r>
            </a:p>
          </p:txBody>
        </p:sp>
        <p:sp>
          <p:nvSpPr>
            <p:cNvPr id="5127" name="Freeform 7"/>
            <p:cNvSpPr>
              <a:spLocks/>
            </p:cNvSpPr>
            <p:nvPr/>
          </p:nvSpPr>
          <p:spPr bwMode="auto">
            <a:xfrm>
              <a:off x="3263900" y="1524000"/>
              <a:ext cx="4114800" cy="2514600"/>
            </a:xfrm>
            <a:custGeom>
              <a:avLst/>
              <a:gdLst>
                <a:gd name="T0" fmla="*/ 0 w 2592"/>
                <a:gd name="T1" fmla="*/ 1584 h 1584"/>
                <a:gd name="T2" fmla="*/ 96 w 2592"/>
                <a:gd name="T3" fmla="*/ 1248 h 1584"/>
                <a:gd name="T4" fmla="*/ 288 w 2592"/>
                <a:gd name="T5" fmla="*/ 912 h 1584"/>
                <a:gd name="T6" fmla="*/ 624 w 2592"/>
                <a:gd name="T7" fmla="*/ 576 h 1584"/>
                <a:gd name="T8" fmla="*/ 1056 w 2592"/>
                <a:gd name="T9" fmla="*/ 336 h 1584"/>
                <a:gd name="T10" fmla="*/ 1632 w 2592"/>
                <a:gd name="T11" fmla="*/ 144 h 1584"/>
                <a:gd name="T12" fmla="*/ 2112 w 2592"/>
                <a:gd name="T13" fmla="*/ 48 h 1584"/>
                <a:gd name="T14" fmla="*/ 2592 w 2592"/>
                <a:gd name="T15" fmla="*/ 0 h 15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92"/>
                <a:gd name="T25" fmla="*/ 0 h 1584"/>
                <a:gd name="T26" fmla="*/ 2592 w 2592"/>
                <a:gd name="T27" fmla="*/ 1584 h 15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92" h="1584">
                  <a:moveTo>
                    <a:pt x="0" y="1584"/>
                  </a:moveTo>
                  <a:cubicBezTo>
                    <a:pt x="24" y="1472"/>
                    <a:pt x="48" y="1360"/>
                    <a:pt x="96" y="1248"/>
                  </a:cubicBezTo>
                  <a:cubicBezTo>
                    <a:pt x="144" y="1136"/>
                    <a:pt x="200" y="1024"/>
                    <a:pt x="288" y="912"/>
                  </a:cubicBezTo>
                  <a:cubicBezTo>
                    <a:pt x="376" y="800"/>
                    <a:pt x="496" y="672"/>
                    <a:pt x="624" y="576"/>
                  </a:cubicBezTo>
                  <a:cubicBezTo>
                    <a:pt x="752" y="480"/>
                    <a:pt x="888" y="408"/>
                    <a:pt x="1056" y="336"/>
                  </a:cubicBezTo>
                  <a:cubicBezTo>
                    <a:pt x="1224" y="264"/>
                    <a:pt x="1456" y="192"/>
                    <a:pt x="1632" y="144"/>
                  </a:cubicBezTo>
                  <a:cubicBezTo>
                    <a:pt x="1808" y="96"/>
                    <a:pt x="1952" y="72"/>
                    <a:pt x="2112" y="48"/>
                  </a:cubicBezTo>
                  <a:cubicBezTo>
                    <a:pt x="2272" y="24"/>
                    <a:pt x="2512" y="8"/>
                    <a:pt x="2592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Text Box 8"/>
            <p:cNvSpPr txBox="1">
              <a:spLocks noChangeArrowheads="1"/>
            </p:cNvSpPr>
            <p:nvPr/>
          </p:nvSpPr>
          <p:spPr bwMode="auto">
            <a:xfrm>
              <a:off x="7683500" y="3962400"/>
              <a:ext cx="869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money</a:t>
              </a:r>
            </a:p>
          </p:txBody>
        </p:sp>
        <p:sp>
          <p:nvSpPr>
            <p:cNvPr id="5129" name="Text Box 9"/>
            <p:cNvSpPr txBox="1">
              <a:spLocks noChangeArrowheads="1"/>
            </p:cNvSpPr>
            <p:nvPr/>
          </p:nvSpPr>
          <p:spPr bwMode="auto">
            <a:xfrm>
              <a:off x="3298825" y="4052888"/>
              <a:ext cx="692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$200</a:t>
              </a: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398145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$1500</a:t>
              </a:r>
            </a:p>
          </p:txBody>
        </p: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570230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$5000</a:t>
              </a:r>
            </a:p>
          </p:txBody>
        </p:sp>
        <p:sp>
          <p:nvSpPr>
            <p:cNvPr id="5132" name="Text Box 12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3495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bike (utility = 1)</a:t>
              </a:r>
            </a:p>
          </p:txBody>
        </p: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092200" y="2286000"/>
              <a:ext cx="2247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buy a car (utility = 2)</a:t>
              </a:r>
            </a:p>
          </p:txBody>
        </p:sp>
        <p:sp>
          <p:nvSpPr>
            <p:cNvPr id="5134" name="Text Box 14"/>
            <p:cNvSpPr txBox="1">
              <a:spLocks noChangeArrowheads="1"/>
            </p:cNvSpPr>
            <p:nvPr/>
          </p:nvSpPr>
          <p:spPr bwMode="auto">
            <a:xfrm>
              <a:off x="533400" y="1462088"/>
              <a:ext cx="2806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nicer car (utility = 3)</a:t>
              </a:r>
            </a:p>
          </p:txBody>
        </p:sp>
        <p:sp>
          <p:nvSpPr>
            <p:cNvPr id="5135" name="Line 15"/>
            <p:cNvSpPr>
              <a:spLocks noChangeShapeType="1"/>
            </p:cNvSpPr>
            <p:nvPr/>
          </p:nvSpPr>
          <p:spPr bwMode="auto">
            <a:xfrm flipV="1">
              <a:off x="6115050" y="1676400"/>
              <a:ext cx="0" cy="2362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Line 16"/>
            <p:cNvSpPr>
              <a:spLocks noChangeShapeType="1"/>
            </p:cNvSpPr>
            <p:nvPr/>
          </p:nvSpPr>
          <p:spPr bwMode="auto">
            <a:xfrm flipH="1">
              <a:off x="3295650" y="1676400"/>
              <a:ext cx="2819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3295650" y="2438400"/>
              <a:ext cx="914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4210050" y="2438400"/>
              <a:ext cx="0" cy="1600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>
              <a:off x="3295650" y="3200400"/>
              <a:ext cx="2286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>
              <a:off x="3524250" y="3200400"/>
              <a:ext cx="0" cy="838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5363" y="6127977"/>
            <a:ext cx="663677" cy="4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2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05000" y="240888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risk attitudes Assuming expected utility </a:t>
            </a:r>
            <a:r>
              <a:rPr lang="en-US" altLang="en-US" sz="4000" dirty="0" err="1"/>
              <a:t>max’Ing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3930650" y="1447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3930650" y="4343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971800" y="1295401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3930650" y="1828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350250" y="4129088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V="1">
            <a:off x="3962400" y="1281113"/>
            <a:ext cx="411480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Freeform 9"/>
          <p:cNvSpPr>
            <a:spLocks/>
          </p:cNvSpPr>
          <p:nvPr/>
        </p:nvSpPr>
        <p:spPr bwMode="auto">
          <a:xfrm>
            <a:off x="3962400" y="1281113"/>
            <a:ext cx="3352800" cy="3048000"/>
          </a:xfrm>
          <a:custGeom>
            <a:avLst/>
            <a:gdLst>
              <a:gd name="T0" fmla="*/ 0 w 2112"/>
              <a:gd name="T1" fmla="*/ 1920 h 1920"/>
              <a:gd name="T2" fmla="*/ 960 w 2112"/>
              <a:gd name="T3" fmla="*/ 1776 h 1920"/>
              <a:gd name="T4" fmla="*/ 1776 w 2112"/>
              <a:gd name="T5" fmla="*/ 1296 h 1920"/>
              <a:gd name="T6" fmla="*/ 2112 w 2112"/>
              <a:gd name="T7" fmla="*/ 0 h 1920"/>
              <a:gd name="T8" fmla="*/ 0 60000 65536"/>
              <a:gd name="T9" fmla="*/ 0 60000 65536"/>
              <a:gd name="T10" fmla="*/ 0 60000 65536"/>
              <a:gd name="T11" fmla="*/ 0 60000 65536"/>
              <a:gd name="T12" fmla="*/ 0 w 2112"/>
              <a:gd name="T13" fmla="*/ 0 h 1920"/>
              <a:gd name="T14" fmla="*/ 2112 w 2112"/>
              <a:gd name="T15" fmla="*/ 1920 h 1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" h="1920">
                <a:moveTo>
                  <a:pt x="0" y="1920"/>
                </a:moveTo>
                <a:cubicBezTo>
                  <a:pt x="332" y="1900"/>
                  <a:pt x="664" y="1880"/>
                  <a:pt x="960" y="1776"/>
                </a:cubicBezTo>
                <a:cubicBezTo>
                  <a:pt x="1256" y="1672"/>
                  <a:pt x="1584" y="1592"/>
                  <a:pt x="1776" y="1296"/>
                </a:cubicBezTo>
                <a:cubicBezTo>
                  <a:pt x="1968" y="1000"/>
                  <a:pt x="2040" y="500"/>
                  <a:pt x="211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Freeform 10"/>
          <p:cNvSpPr>
            <a:spLocks/>
          </p:cNvSpPr>
          <p:nvPr/>
        </p:nvSpPr>
        <p:spPr bwMode="auto">
          <a:xfrm>
            <a:off x="3886200" y="1560513"/>
            <a:ext cx="4191000" cy="2768600"/>
          </a:xfrm>
          <a:custGeom>
            <a:avLst/>
            <a:gdLst>
              <a:gd name="T0" fmla="*/ 0 w 2640"/>
              <a:gd name="T1" fmla="*/ 1744 h 1744"/>
              <a:gd name="T2" fmla="*/ 1248 w 2640"/>
              <a:gd name="T3" fmla="*/ 1264 h 1744"/>
              <a:gd name="T4" fmla="*/ 1632 w 2640"/>
              <a:gd name="T5" fmla="*/ 208 h 1744"/>
              <a:gd name="T6" fmla="*/ 2640 w 2640"/>
              <a:gd name="T7" fmla="*/ 16 h 1744"/>
              <a:gd name="T8" fmla="*/ 0 60000 65536"/>
              <a:gd name="T9" fmla="*/ 0 60000 65536"/>
              <a:gd name="T10" fmla="*/ 0 60000 65536"/>
              <a:gd name="T11" fmla="*/ 0 60000 65536"/>
              <a:gd name="T12" fmla="*/ 0 w 2640"/>
              <a:gd name="T13" fmla="*/ 0 h 1744"/>
              <a:gd name="T14" fmla="*/ 2640 w 2640"/>
              <a:gd name="T15" fmla="*/ 1744 h 17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0" h="1744">
                <a:moveTo>
                  <a:pt x="0" y="1744"/>
                </a:moveTo>
                <a:cubicBezTo>
                  <a:pt x="488" y="1632"/>
                  <a:pt x="976" y="1520"/>
                  <a:pt x="1248" y="1264"/>
                </a:cubicBezTo>
                <a:cubicBezTo>
                  <a:pt x="1520" y="1008"/>
                  <a:pt x="1400" y="416"/>
                  <a:pt x="1632" y="208"/>
                </a:cubicBezTo>
                <a:cubicBezTo>
                  <a:pt x="1864" y="0"/>
                  <a:pt x="2252" y="8"/>
                  <a:pt x="2640" y="16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1524000" y="4648200"/>
            <a:ext cx="9144000" cy="2209800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8000"/>
                </a:solidFill>
              </a:rPr>
              <a:t>Green</a:t>
            </a:r>
            <a:r>
              <a:rPr lang="en-US" altLang="en-US" dirty="0"/>
              <a:t> has decreasing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risk-averse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Blue</a:t>
            </a:r>
            <a:r>
              <a:rPr lang="en-US" altLang="en-US" dirty="0"/>
              <a:t> has constant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risk-neutral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800000"/>
                </a:solidFill>
              </a:rPr>
              <a:t>Red</a:t>
            </a:r>
            <a:r>
              <a:rPr lang="en-US" altLang="en-US" dirty="0"/>
              <a:t> has increasing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risk-seeking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bg2"/>
                </a:solidFill>
              </a:rPr>
              <a:t>Grey</a:t>
            </a:r>
            <a:r>
              <a:rPr lang="en-US" altLang="en-US" dirty="0"/>
              <a:t>’s marginal utility is sometimes increasing, sometimes decreasing </a:t>
            </a:r>
            <a:r>
              <a:rPr lang="en-US" altLang="en-US" dirty="0">
                <a:ea typeface="Arial" charset="0"/>
                <a:cs typeface="Arial" charset="0"/>
              </a:rPr>
              <a:t>→ neither </a:t>
            </a:r>
            <a:r>
              <a:rPr lang="en-US" altLang="en-US" dirty="0"/>
              <a:t>risk-averse (everywhere) nor risk-seeking (everywhere)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33716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nimBg="1"/>
      <p:bldP spid="6152" grpId="0" animBg="1"/>
      <p:bldP spid="6153" grpId="0" animBg="1"/>
      <p:bldP spid="6154" grpId="0" animBg="1"/>
      <p:bldP spid="615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6651523" cy="1371600"/>
          </a:xfrm>
        </p:spPr>
        <p:txBody>
          <a:bodyPr/>
          <a:lstStyle/>
          <a:p>
            <a:r>
              <a:rPr lang="en-US" dirty="0"/>
              <a:t>Strategies </a:t>
            </a:r>
            <a:r>
              <a:rPr lang="en-US"/>
              <a:t>&amp;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78093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r>
              <a:rPr lang="en-US" dirty="0"/>
              <a:t> 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 for agent </a:t>
            </a:r>
            <a:r>
              <a:rPr lang="en-US" i="1" dirty="0" err="1"/>
              <a:t>i</a:t>
            </a:r>
            <a:r>
              <a:rPr lang="en-US" dirty="0"/>
              <a:t> is a mapping of history/the agent’s knowledge of the world to 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Pure: “perform action </a:t>
            </a:r>
            <a:r>
              <a:rPr lang="en-US" i="1" dirty="0"/>
              <a:t>x</a:t>
            </a:r>
            <a:r>
              <a:rPr lang="en-US" dirty="0"/>
              <a:t> with probability 1”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Randomized: “do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0.2 and </a:t>
            </a:r>
            <a:r>
              <a:rPr lang="en-US" i="1" dirty="0"/>
              <a:t>y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0.8”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set </a:t>
            </a:r>
            <a:r>
              <a:rPr lang="en-US" dirty="0"/>
              <a:t>is the set of strategies available to agent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infinite (infinite number of actions, randomization)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profile </a:t>
            </a:r>
            <a:r>
              <a:rPr lang="en-US" dirty="0"/>
              <a:t>is an instantiation (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3</a:t>
            </a:r>
            <a:r>
              <a:rPr lang="en-US" dirty="0"/>
              <a:t>, </a:t>
            </a:r>
            <a:r>
              <a:rPr lang="is-IS" dirty="0"/>
              <a:t>…,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Abuse of notation: we’ll use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to refer to all strategies played other than that by agent </a:t>
            </a:r>
            <a:r>
              <a:rPr lang="is-IS" i="1" dirty="0"/>
              <a:t>i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i</a:t>
            </a:r>
            <a:r>
              <a:rPr lang="is-IS" i="1" dirty="0"/>
              <a:t> = </a:t>
            </a:r>
            <a:r>
              <a:rPr lang="is-IS" dirty="0"/>
              <a:t>2, then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= (</a:t>
            </a:r>
            <a:r>
              <a:rPr lang="is-IS" i="1" dirty="0"/>
              <a:t>s</a:t>
            </a:r>
            <a:r>
              <a:rPr lang="is-IS" i="1" baseline="-25000" dirty="0"/>
              <a:t>1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3</a:t>
            </a:r>
            <a:r>
              <a:rPr lang="is-IS" dirty="0"/>
              <a:t>, ...,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Utils awarded after game is played: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 =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(</a:t>
            </a:r>
            <a:r>
              <a:rPr lang="is-IS" i="1" dirty="0"/>
              <a:t>s</a:t>
            </a:r>
            <a:r>
              <a:rPr lang="is-IS" i="1" baseline="-25000" dirty="0"/>
              <a:t>i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AA4F5-C183-5246-9D73-083B8E76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5778" cy="68699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FE17-A329-6147-BF56-DDB8000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90F36-D949-DE4B-88AC-8D02BC998B40}"/>
              </a:ext>
            </a:extLst>
          </p:cNvPr>
          <p:cNvSpPr/>
          <p:nvPr/>
        </p:nvSpPr>
        <p:spPr>
          <a:xfrm rot="5400000">
            <a:off x="7859889" y="2525889"/>
            <a:ext cx="6858000" cy="180622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Wrapping up from last lecture …</a:t>
            </a:r>
          </a:p>
        </p:txBody>
      </p:sp>
    </p:spTree>
    <p:extLst>
      <p:ext uri="{BB962C8B-B14F-4D97-AF65-F5344CB8AC3E}">
        <p14:creationId xmlns:p14="http://schemas.microsoft.com/office/powerpoint/2010/main" val="188089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act strategically in the face of what they</a:t>
            </a:r>
            <a:br>
              <a:rPr lang="en-US" dirty="0"/>
            </a:br>
            <a:r>
              <a:rPr lang="en-US" dirty="0"/>
              <a:t>believe other agents will do, who act based on </a:t>
            </a:r>
            <a:r>
              <a:rPr lang="is-IS" dirty="0"/>
              <a:t>…</a:t>
            </a:r>
          </a:p>
          <a:p>
            <a:r>
              <a:rPr lang="is-IS" dirty="0"/>
              <a:t>There may be other sources of </a:t>
            </a:r>
            <a:r>
              <a:rPr lang="is-IS" dirty="0">
                <a:solidFill>
                  <a:schemeClr val="tx2"/>
                </a:solidFill>
              </a:rPr>
              <a:t>non-strategic</a:t>
            </a:r>
            <a:r>
              <a:rPr lang="is-IS" dirty="0"/>
              <a:t> randomness</a:t>
            </a:r>
          </a:p>
          <a:p>
            <a:r>
              <a:rPr lang="is-IS" dirty="0"/>
              <a:t>Included (when needed) in our models as a unique agent called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, which acts: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</a:t>
            </a:r>
            <a:r>
              <a:rPr lang="is-IS" dirty="0"/>
              <a:t>robabilistically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Without reasoning about what other agents will do</a:t>
            </a:r>
          </a:p>
          <a:p>
            <a:r>
              <a:rPr lang="is-IS" dirty="0"/>
              <a:t>(Sometimes referred to as agent </a:t>
            </a:r>
            <a:r>
              <a:rPr lang="is-IS" i="1" dirty="0"/>
              <a:t>i</a:t>
            </a:r>
            <a:r>
              <a:rPr lang="is-IS" dirty="0"/>
              <a:t> = 0, often just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511" y="925156"/>
            <a:ext cx="1536905" cy="1536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01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720C0B7-999C-E64A-820E-120228C53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5775" y="0"/>
            <a:ext cx="8731250" cy="7493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Game Representations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6723" name="Group 3">
            <a:extLst>
              <a:ext uri="{FF2B5EF4-FFF2-40B4-BE49-F238E27FC236}">
                <a16:creationId xmlns:a16="http://schemas.microsoft.com/office/drawing/2014/main" id="{B614C7F4-D52E-5147-B55A-21F516778B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418139" y="2695575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41" name="Picture 21" descr="MCj04081500000[1]">
            <a:extLst>
              <a:ext uri="{FF2B5EF4-FFF2-40B4-BE49-F238E27FC236}">
                <a16:creationId xmlns:a16="http://schemas.microsoft.com/office/drawing/2014/main" id="{0866ED97-A468-8247-9200-6FDFFB14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3588" y="2868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MCj04081500000[1]">
            <a:extLst>
              <a:ext uri="{FF2B5EF4-FFF2-40B4-BE49-F238E27FC236}">
                <a16:creationId xmlns:a16="http://schemas.microsoft.com/office/drawing/2014/main" id="{91A0965B-0CB0-A14E-8E57-CC5E01C78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3888" y="2106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3" name="Document">
            <a:extLst>
              <a:ext uri="{FF2B5EF4-FFF2-40B4-BE49-F238E27FC236}">
                <a16:creationId xmlns:a16="http://schemas.microsoft.com/office/drawing/2014/main" id="{63716B55-213C-9441-B8C1-2FAD96986AB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810125" y="3759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144" name="Document">
            <a:extLst>
              <a:ext uri="{FF2B5EF4-FFF2-40B4-BE49-F238E27FC236}">
                <a16:creationId xmlns:a16="http://schemas.microsoft.com/office/drawing/2014/main" id="{3FF9B899-659E-2343-9128-7036DE5A442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324725" y="1981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145" name="Picture 25" descr="MCj02344460000[1]">
            <a:extLst>
              <a:ext uri="{FF2B5EF4-FFF2-40B4-BE49-F238E27FC236}">
                <a16:creationId xmlns:a16="http://schemas.microsoft.com/office/drawing/2014/main" id="{3DDA7740-6F23-EC45-9BB5-7318310C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025" y="2003426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26" descr="MCj02344460000[1]">
            <a:extLst>
              <a:ext uri="{FF2B5EF4-FFF2-40B4-BE49-F238E27FC236}">
                <a16:creationId xmlns:a16="http://schemas.microsoft.com/office/drawing/2014/main" id="{4E253527-D2EE-1A4A-8599-2E4BF9E6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4645026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7" name="Text Box 27">
            <a:extLst>
              <a:ext uri="{FF2B5EF4-FFF2-40B4-BE49-F238E27FC236}">
                <a16:creationId xmlns:a16="http://schemas.microsoft.com/office/drawing/2014/main" id="{40C1F239-4E06-CC4F-A16F-A9B8732A7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482975"/>
            <a:ext cx="1752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Row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1</a:t>
            </a:r>
            <a:r>
              <a:rPr lang="en-US" altLang="en-US" sz="1800" dirty="0"/>
              <a:t> chooses a row</a:t>
            </a:r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631DB8EC-4AB4-B346-99BE-C3AF12D37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682626"/>
            <a:ext cx="2590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Column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2</a:t>
            </a:r>
            <a:r>
              <a:rPr lang="en-US" altLang="en-US" sz="1800" dirty="0"/>
              <a:t> (simultaneously) chooses a column</a:t>
            </a:r>
          </a:p>
        </p:txBody>
      </p:sp>
      <p:sp>
        <p:nvSpPr>
          <p:cNvPr id="5149" name="Text Box 29">
            <a:extLst>
              <a:ext uri="{FF2B5EF4-FFF2-40B4-BE49-F238E27FC236}">
                <a16:creationId xmlns:a16="http://schemas.microsoft.com/office/drawing/2014/main" id="{9307BB7E-16D1-A94A-A9AD-9804AC480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72039"/>
            <a:ext cx="26670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row or column is called an </a:t>
            </a:r>
            <a:r>
              <a:rPr lang="en-US" altLang="en-US" sz="1800" dirty="0">
                <a:solidFill>
                  <a:schemeClr val="tx2"/>
                </a:solidFill>
              </a:rPr>
              <a:t>action</a:t>
            </a:r>
            <a:r>
              <a:rPr lang="en-US" altLang="en-US" sz="1800" dirty="0"/>
              <a:t> or </a:t>
            </a:r>
            <a:r>
              <a:rPr lang="en-US" altLang="en-US" sz="1800" dirty="0">
                <a:solidFill>
                  <a:schemeClr val="tx2"/>
                </a:solidFill>
              </a:rPr>
              <a:t>(pure) strategy</a:t>
            </a:r>
          </a:p>
        </p:txBody>
      </p:sp>
      <p:sp>
        <p:nvSpPr>
          <p:cNvPr id="5150" name="Line 30">
            <a:extLst>
              <a:ext uri="{FF2B5EF4-FFF2-40B4-BE49-F238E27FC236}">
                <a16:creationId xmlns:a16="http://schemas.microsoft.com/office/drawing/2014/main" id="{4057ADF7-0AC0-1E46-B556-E5169A387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329238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1" name="Text Box 31">
            <a:extLst>
              <a:ext uri="{FF2B5EF4-FFF2-40B4-BE49-F238E27FC236}">
                <a16:creationId xmlns:a16="http://schemas.microsoft.com/office/drawing/2014/main" id="{FF909523-1FEA-534F-A969-F2628C7B7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691" y="5710238"/>
            <a:ext cx="668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Row player’s utility is always listed first, column player’s second</a:t>
            </a:r>
          </a:p>
        </p:txBody>
      </p:sp>
      <p:sp>
        <p:nvSpPr>
          <p:cNvPr id="5152" name="Text Box 32">
            <a:extLst>
              <a:ext uri="{FF2B5EF4-FFF2-40B4-BE49-F238E27FC236}">
                <a16:creationId xmlns:a16="http://schemas.microsoft.com/office/drawing/2014/main" id="{B3FB9C3A-DAAD-9342-8545-FF5DD14D6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700" y="6172200"/>
            <a:ext cx="708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Zero-sum</a:t>
            </a:r>
            <a:r>
              <a:rPr lang="en-US" altLang="en-US" sz="1800" dirty="0"/>
              <a:t> game: the utilities in each entry sum to 0 (or a constant)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Three-player game would be a 3D table with 3 utilities per entry, etc.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5499E-3A71-F64A-B614-5590BE27F20B}"/>
              </a:ext>
            </a:extLst>
          </p:cNvPr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82529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6927850" cy="807720"/>
          </a:xfrm>
        </p:spPr>
        <p:txBody>
          <a:bodyPr/>
          <a:lstStyle/>
          <a:p>
            <a:r>
              <a:rPr lang="en-US" altLang="en-US"/>
              <a:t>Game representations</a:t>
            </a:r>
          </a:p>
        </p:txBody>
      </p:sp>
      <p:grpSp>
        <p:nvGrpSpPr>
          <p:cNvPr id="2" name="Group 116"/>
          <p:cNvGrpSpPr>
            <a:grpSpLocks/>
          </p:cNvGrpSpPr>
          <p:nvPr/>
        </p:nvGrpSpPr>
        <p:grpSpPr bwMode="auto">
          <a:xfrm>
            <a:off x="1600200" y="1295401"/>
            <a:ext cx="4311650" cy="4346575"/>
            <a:chOff x="48" y="816"/>
            <a:chExt cx="2716" cy="2738"/>
          </a:xfrm>
        </p:grpSpPr>
        <p:sp>
          <p:nvSpPr>
            <p:cNvPr id="5151" name="Text Box 4"/>
            <p:cNvSpPr txBox="1">
              <a:spLocks noChangeArrowheads="1"/>
            </p:cNvSpPr>
            <p:nvPr/>
          </p:nvSpPr>
          <p:spPr bwMode="auto">
            <a:xfrm>
              <a:off x="864" y="816"/>
              <a:ext cx="145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Extensive form </a:t>
              </a:r>
            </a:p>
            <a:p>
              <a:r>
                <a:rPr lang="en-US" altLang="en-US" sz="2400" dirty="0">
                  <a:latin typeface="+mn-lt"/>
                </a:rPr>
                <a:t>(aka tree form)</a:t>
              </a:r>
            </a:p>
          </p:txBody>
        </p:sp>
        <p:grpSp>
          <p:nvGrpSpPr>
            <p:cNvPr id="5152" name="Group 104"/>
            <p:cNvGrpSpPr>
              <a:grpSpLocks/>
            </p:cNvGrpSpPr>
            <p:nvPr/>
          </p:nvGrpSpPr>
          <p:grpSpPr bwMode="auto">
            <a:xfrm>
              <a:off x="48" y="1824"/>
              <a:ext cx="2716" cy="1730"/>
              <a:chOff x="144" y="720"/>
              <a:chExt cx="2716" cy="1730"/>
            </a:xfrm>
          </p:grpSpPr>
          <p:sp>
            <p:nvSpPr>
              <p:cNvPr id="5153" name="Oval 7"/>
              <p:cNvSpPr>
                <a:spLocks noChangeArrowheads="1"/>
              </p:cNvSpPr>
              <p:nvPr/>
            </p:nvSpPr>
            <p:spPr bwMode="auto">
              <a:xfrm>
                <a:off x="152" y="134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54" name="Rectangle 8"/>
              <p:cNvSpPr>
                <a:spLocks noChangeArrowheads="1"/>
              </p:cNvSpPr>
              <p:nvPr/>
            </p:nvSpPr>
            <p:spPr bwMode="auto">
              <a:xfrm>
                <a:off x="144" y="1497"/>
                <a:ext cx="63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player 1</a:t>
                </a:r>
              </a:p>
            </p:txBody>
          </p:sp>
          <p:sp>
            <p:nvSpPr>
              <p:cNvPr id="5155" name="Line 23"/>
              <p:cNvSpPr>
                <a:spLocks noChangeShapeType="1"/>
              </p:cNvSpPr>
              <p:nvPr/>
            </p:nvSpPr>
            <p:spPr bwMode="auto">
              <a:xfrm flipV="1">
                <a:off x="728" y="1152"/>
                <a:ext cx="628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6" name="Line 24"/>
              <p:cNvSpPr>
                <a:spLocks noChangeShapeType="1"/>
              </p:cNvSpPr>
              <p:nvPr/>
            </p:nvSpPr>
            <p:spPr bwMode="auto">
              <a:xfrm>
                <a:off x="728" y="1632"/>
                <a:ext cx="624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7" name="Line 27"/>
              <p:cNvSpPr>
                <a:spLocks noChangeShapeType="1"/>
              </p:cNvSpPr>
              <p:nvPr/>
            </p:nvSpPr>
            <p:spPr bwMode="auto">
              <a:xfrm flipV="1">
                <a:off x="1932" y="816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8" name="Line 28"/>
              <p:cNvSpPr>
                <a:spLocks noChangeShapeType="1"/>
              </p:cNvSpPr>
              <p:nvPr/>
            </p:nvSpPr>
            <p:spPr bwMode="auto">
              <a:xfrm>
                <a:off x="1932" y="1152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9" name="Rectangle 31"/>
              <p:cNvSpPr>
                <a:spLocks noChangeArrowheads="1"/>
              </p:cNvSpPr>
              <p:nvPr/>
            </p:nvSpPr>
            <p:spPr bwMode="auto">
              <a:xfrm>
                <a:off x="2556" y="720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60" name="Rectangle 32"/>
              <p:cNvSpPr>
                <a:spLocks noChangeArrowheads="1"/>
              </p:cNvSpPr>
              <p:nvPr/>
            </p:nvSpPr>
            <p:spPr bwMode="auto">
              <a:xfrm>
                <a:off x="2556" y="1296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61" name="Oval 33"/>
              <p:cNvSpPr>
                <a:spLocks noChangeArrowheads="1"/>
              </p:cNvSpPr>
              <p:nvPr/>
            </p:nvSpPr>
            <p:spPr bwMode="auto">
              <a:xfrm>
                <a:off x="1360" y="86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62" name="Rectangle 34"/>
              <p:cNvSpPr>
                <a:spLocks noChangeArrowheads="1"/>
              </p:cNvSpPr>
              <p:nvPr/>
            </p:nvSpPr>
            <p:spPr bwMode="auto">
              <a:xfrm>
                <a:off x="1327" y="1017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63" name="Rectangle 41"/>
              <p:cNvSpPr>
                <a:spLocks noChangeArrowheads="1"/>
              </p:cNvSpPr>
              <p:nvPr/>
            </p:nvSpPr>
            <p:spPr bwMode="auto">
              <a:xfrm>
                <a:off x="920" y="105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Up</a:t>
                </a:r>
              </a:p>
            </p:txBody>
          </p:sp>
          <p:sp>
            <p:nvSpPr>
              <p:cNvPr id="5164" name="Rectangle 42"/>
              <p:cNvSpPr>
                <a:spLocks noChangeArrowheads="1"/>
              </p:cNvSpPr>
              <p:nvPr/>
            </p:nvSpPr>
            <p:spPr bwMode="auto">
              <a:xfrm>
                <a:off x="788" y="1929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65" name="Rectangle 43"/>
              <p:cNvSpPr>
                <a:spLocks noChangeArrowheads="1"/>
              </p:cNvSpPr>
              <p:nvPr/>
            </p:nvSpPr>
            <p:spPr bwMode="auto">
              <a:xfrm>
                <a:off x="2072" y="720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66" name="Rectangle 44"/>
              <p:cNvSpPr>
                <a:spLocks noChangeArrowheads="1"/>
              </p:cNvSpPr>
              <p:nvPr/>
            </p:nvSpPr>
            <p:spPr bwMode="auto">
              <a:xfrm>
                <a:off x="2068" y="1305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67" name="Line 73"/>
              <p:cNvSpPr>
                <a:spLocks noChangeShapeType="1"/>
              </p:cNvSpPr>
              <p:nvPr/>
            </p:nvSpPr>
            <p:spPr bwMode="auto">
              <a:xfrm flipV="1">
                <a:off x="1932" y="1728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8" name="Line 74"/>
              <p:cNvSpPr>
                <a:spLocks noChangeShapeType="1"/>
              </p:cNvSpPr>
              <p:nvPr/>
            </p:nvSpPr>
            <p:spPr bwMode="auto">
              <a:xfrm>
                <a:off x="1932" y="2064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9" name="Rectangle 75"/>
              <p:cNvSpPr>
                <a:spLocks noChangeArrowheads="1"/>
              </p:cNvSpPr>
              <p:nvPr/>
            </p:nvSpPr>
            <p:spPr bwMode="auto">
              <a:xfrm>
                <a:off x="2556" y="1632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70" name="Rectangle 76"/>
              <p:cNvSpPr>
                <a:spLocks noChangeArrowheads="1"/>
              </p:cNvSpPr>
              <p:nvPr/>
            </p:nvSpPr>
            <p:spPr bwMode="auto">
              <a:xfrm>
                <a:off x="2556" y="220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71" name="Oval 77"/>
              <p:cNvSpPr>
                <a:spLocks noChangeArrowheads="1"/>
              </p:cNvSpPr>
              <p:nvPr/>
            </p:nvSpPr>
            <p:spPr bwMode="auto">
              <a:xfrm>
                <a:off x="1360" y="1776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72" name="Rectangle 78"/>
              <p:cNvSpPr>
                <a:spLocks noChangeArrowheads="1"/>
              </p:cNvSpPr>
              <p:nvPr/>
            </p:nvSpPr>
            <p:spPr bwMode="auto">
              <a:xfrm>
                <a:off x="1327" y="1929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73" name="Rectangle 79"/>
              <p:cNvSpPr>
                <a:spLocks noChangeArrowheads="1"/>
              </p:cNvSpPr>
              <p:nvPr/>
            </p:nvSpPr>
            <p:spPr bwMode="auto">
              <a:xfrm>
                <a:off x="2072" y="1632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74" name="Rectangle 80"/>
              <p:cNvSpPr>
                <a:spLocks noChangeArrowheads="1"/>
              </p:cNvSpPr>
              <p:nvPr/>
            </p:nvSpPr>
            <p:spPr bwMode="auto">
              <a:xfrm>
                <a:off x="2068" y="2217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</p:grpSp>
      </p:grpSp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6070600" y="1022350"/>
            <a:ext cx="4470400" cy="4006850"/>
            <a:chOff x="2864" y="644"/>
            <a:chExt cx="2816" cy="2524"/>
          </a:xfrm>
        </p:grpSpPr>
        <p:sp>
          <p:nvSpPr>
            <p:cNvPr id="5128" name="Text Box 5"/>
            <p:cNvSpPr txBox="1">
              <a:spLocks noChangeArrowheads="1"/>
            </p:cNvSpPr>
            <p:nvPr/>
          </p:nvSpPr>
          <p:spPr bwMode="auto">
            <a:xfrm>
              <a:off x="3648" y="644"/>
              <a:ext cx="172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Matrix form </a:t>
              </a:r>
            </a:p>
            <a:p>
              <a:r>
                <a:rPr lang="en-US" altLang="en-US" sz="2400" dirty="0">
                  <a:latin typeface="+mn-lt"/>
                </a:rPr>
                <a:t>(aka normal form</a:t>
              </a:r>
            </a:p>
            <a:p>
              <a:r>
                <a:rPr lang="en-US" altLang="en-US" sz="2400" dirty="0">
                  <a:latin typeface="+mn-lt"/>
                </a:rPr>
                <a:t>aka strategic form)</a:t>
              </a:r>
            </a:p>
          </p:txBody>
        </p:sp>
        <p:grpSp>
          <p:nvGrpSpPr>
            <p:cNvPr id="5129" name="Group 115"/>
            <p:cNvGrpSpPr>
              <a:grpSpLocks/>
            </p:cNvGrpSpPr>
            <p:nvPr/>
          </p:nvGrpSpPr>
          <p:grpSpPr bwMode="auto">
            <a:xfrm>
              <a:off x="2864" y="1632"/>
              <a:ext cx="2816" cy="1536"/>
              <a:chOff x="2864" y="1248"/>
              <a:chExt cx="2816" cy="1536"/>
            </a:xfrm>
          </p:grpSpPr>
          <p:sp>
            <p:nvSpPr>
              <p:cNvPr id="5130" name="Rectangle 35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31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" name="Line 37"/>
              <p:cNvSpPr>
                <a:spLocks noChangeShapeType="1"/>
              </p:cNvSpPr>
              <p:nvPr/>
            </p:nvSpPr>
            <p:spPr bwMode="auto">
              <a:xfrm>
                <a:off x="3840" y="2352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" name="Rectangle 38"/>
              <p:cNvSpPr>
                <a:spLocks noChangeArrowheads="1"/>
              </p:cNvSpPr>
              <p:nvPr/>
            </p:nvSpPr>
            <p:spPr bwMode="auto">
              <a:xfrm>
                <a:off x="2864" y="2112"/>
                <a:ext cx="7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1’</a:t>
                </a:r>
                <a:r>
                  <a:rPr lang="en-US" altLang="ja-JP" sz="1800" dirty="0">
                    <a:latin typeface="+mn-lt"/>
                  </a:rPr>
                  <a:t>s</a:t>
                </a:r>
              </a:p>
              <a:p>
                <a:r>
                  <a:rPr lang="en-US" altLang="en-US" sz="1800" dirty="0">
                    <a:latin typeface="+mn-lt"/>
                  </a:rPr>
                  <a:t>strategy</a:t>
                </a:r>
              </a:p>
            </p:txBody>
          </p:sp>
          <p:sp>
            <p:nvSpPr>
              <p:cNvPr id="5134" name="Rectangle 39"/>
              <p:cNvSpPr>
                <a:spLocks noChangeArrowheads="1"/>
              </p:cNvSpPr>
              <p:nvPr/>
            </p:nvSpPr>
            <p:spPr bwMode="auto">
              <a:xfrm>
                <a:off x="4272" y="1248"/>
                <a:ext cx="13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2</a:t>
                </a:r>
                <a:r>
                  <a:rPr lang="en-US" altLang="ja-JP" sz="1800" dirty="0">
                    <a:latin typeface="+mn-lt"/>
                  </a:rPr>
                  <a:t>’s strategy</a:t>
                </a:r>
                <a:endParaRPr lang="en-US" altLang="en-US" sz="1800" dirty="0">
                  <a:latin typeface="+mn-lt"/>
                </a:endParaRPr>
              </a:p>
            </p:txBody>
          </p:sp>
          <p:sp>
            <p:nvSpPr>
              <p:cNvPr id="5135" name="Rectangle 40"/>
              <p:cNvSpPr>
                <a:spLocks noChangeArrowheads="1"/>
              </p:cNvSpPr>
              <p:nvPr/>
            </p:nvSpPr>
            <p:spPr bwMode="auto">
              <a:xfrm>
                <a:off x="3936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36" name="Rectangle 45"/>
              <p:cNvSpPr>
                <a:spLocks noChangeArrowheads="1"/>
              </p:cNvSpPr>
              <p:nvPr/>
            </p:nvSpPr>
            <p:spPr bwMode="auto">
              <a:xfrm>
                <a:off x="3504" y="201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Up</a:t>
                </a:r>
              </a:p>
            </p:txBody>
          </p:sp>
          <p:sp>
            <p:nvSpPr>
              <p:cNvPr id="5137" name="Rectangle 46"/>
              <p:cNvSpPr>
                <a:spLocks noChangeArrowheads="1"/>
              </p:cNvSpPr>
              <p:nvPr/>
            </p:nvSpPr>
            <p:spPr bwMode="auto">
              <a:xfrm>
                <a:off x="3408" y="2457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38" name="Rectangle 47"/>
              <p:cNvSpPr>
                <a:spLocks noChangeArrowheads="1"/>
              </p:cNvSpPr>
              <p:nvPr/>
            </p:nvSpPr>
            <p:spPr bwMode="auto">
              <a:xfrm>
                <a:off x="3888" y="1516"/>
                <a:ext cx="399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Left,</a:t>
                </a:r>
              </a:p>
              <a:p>
                <a:r>
                  <a:rPr lang="en-US" altLang="en-US" sz="1800" dirty="0">
                    <a:latin typeface="+mn-lt"/>
                  </a:rPr>
                  <a:t>Left</a:t>
                </a:r>
              </a:p>
            </p:txBody>
          </p:sp>
          <p:sp>
            <p:nvSpPr>
              <p:cNvPr id="5139" name="Rectangle 48"/>
              <p:cNvSpPr>
                <a:spLocks noChangeArrowheads="1"/>
              </p:cNvSpPr>
              <p:nvPr/>
            </p:nvSpPr>
            <p:spPr bwMode="auto">
              <a:xfrm>
                <a:off x="4320" y="1516"/>
                <a:ext cx="45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0" name="Rectangle 49"/>
              <p:cNvSpPr>
                <a:spLocks noChangeArrowheads="1"/>
              </p:cNvSpPr>
              <p:nvPr/>
            </p:nvSpPr>
            <p:spPr bwMode="auto">
              <a:xfrm>
                <a:off x="485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3936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4368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43" name="Rectangle 107"/>
              <p:cNvSpPr>
                <a:spLocks noChangeArrowheads="1"/>
              </p:cNvSpPr>
              <p:nvPr/>
            </p:nvSpPr>
            <p:spPr bwMode="auto">
              <a:xfrm>
                <a:off x="4752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44" name="Rectangle 108"/>
              <p:cNvSpPr>
                <a:spLocks noChangeArrowheads="1"/>
              </p:cNvSpPr>
              <p:nvPr/>
            </p:nvSpPr>
            <p:spPr bwMode="auto">
              <a:xfrm>
                <a:off x="4760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45" name="Rectangle 109"/>
              <p:cNvSpPr>
                <a:spLocks noChangeArrowheads="1"/>
              </p:cNvSpPr>
              <p:nvPr/>
            </p:nvSpPr>
            <p:spPr bwMode="auto">
              <a:xfrm>
                <a:off x="5184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6" name="Line 110"/>
              <p:cNvSpPr>
                <a:spLocks noChangeShapeType="1"/>
              </p:cNvSpPr>
              <p:nvPr/>
            </p:nvSpPr>
            <p:spPr bwMode="auto">
              <a:xfrm>
                <a:off x="5232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7" name="Rectangle 111"/>
              <p:cNvSpPr>
                <a:spLocks noChangeArrowheads="1"/>
              </p:cNvSpPr>
              <p:nvPr/>
            </p:nvSpPr>
            <p:spPr bwMode="auto">
              <a:xfrm>
                <a:off x="5284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8" name="Rectangle 112"/>
              <p:cNvSpPr>
                <a:spLocks noChangeArrowheads="1"/>
              </p:cNvSpPr>
              <p:nvPr/>
            </p:nvSpPr>
            <p:spPr bwMode="auto">
              <a:xfrm>
                <a:off x="437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49" name="Rectangle 113"/>
              <p:cNvSpPr>
                <a:spLocks noChangeArrowheads="1"/>
              </p:cNvSpPr>
              <p:nvPr/>
            </p:nvSpPr>
            <p:spPr bwMode="auto">
              <a:xfrm>
                <a:off x="4852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50" name="Rectangle 114"/>
              <p:cNvSpPr>
                <a:spLocks noChangeArrowheads="1"/>
              </p:cNvSpPr>
              <p:nvPr/>
            </p:nvSpPr>
            <p:spPr bwMode="auto">
              <a:xfrm>
                <a:off x="5284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</p:grpSp>
      </p:grpSp>
      <p:grpSp>
        <p:nvGrpSpPr>
          <p:cNvPr id="6" name="Group 120"/>
          <p:cNvGrpSpPr>
            <a:grpSpLocks/>
          </p:cNvGrpSpPr>
          <p:nvPr/>
        </p:nvGrpSpPr>
        <p:grpSpPr bwMode="auto">
          <a:xfrm>
            <a:off x="4572001" y="6099176"/>
            <a:ext cx="3878263" cy="454025"/>
            <a:chOff x="1920" y="3842"/>
            <a:chExt cx="2443" cy="286"/>
          </a:xfrm>
        </p:grpSpPr>
        <p:sp>
          <p:nvSpPr>
            <p:cNvPr id="5126" name="Line 118"/>
            <p:cNvSpPr>
              <a:spLocks noChangeShapeType="1"/>
            </p:cNvSpPr>
            <p:nvPr/>
          </p:nvSpPr>
          <p:spPr bwMode="auto">
            <a:xfrm>
              <a:off x="1968" y="4128"/>
              <a:ext cx="2352" cy="0"/>
            </a:xfrm>
            <a:prstGeom prst="line">
              <a:avLst/>
            </a:prstGeom>
            <a:noFill/>
            <a:ln w="57150">
              <a:solidFill>
                <a:srgbClr val="D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" name="Text Box 119"/>
            <p:cNvSpPr txBox="1">
              <a:spLocks noChangeArrowheads="1"/>
            </p:cNvSpPr>
            <p:nvPr/>
          </p:nvSpPr>
          <p:spPr bwMode="auto">
            <a:xfrm>
              <a:off x="1920" y="3842"/>
              <a:ext cx="24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800" b="1">
                  <a:solidFill>
                    <a:srgbClr val="DC0000"/>
                  </a:solidFill>
                  <a:latin typeface="+mn-lt"/>
                </a:rPr>
                <a:t>Potential combinatorial explosion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A5787-DEA6-9248-ABFC-FFCFB7A8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2102878-3058-1E4E-B850-065E1D584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00200" y="578221"/>
            <a:ext cx="8959850" cy="7493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Seinfeld’s Rock-Paper-Scissors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8771" name="Group 3">
            <a:extLst>
              <a:ext uri="{FF2B5EF4-FFF2-40B4-BE49-F238E27FC236}">
                <a16:creationId xmlns:a16="http://schemas.microsoft.com/office/drawing/2014/main" id="{E8D9B165-646B-DB44-A2E1-7C89AB538F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089526" y="3995739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213" name="Picture 21" descr="MCj04081500000[1]">
            <a:extLst>
              <a:ext uri="{FF2B5EF4-FFF2-40B4-BE49-F238E27FC236}">
                <a16:creationId xmlns:a16="http://schemas.microsoft.com/office/drawing/2014/main" id="{5899947C-32B0-2748-AFD3-BD8557BC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76" y="4168776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4" name="Picture 22" descr="MCj04081500000[1]">
            <a:extLst>
              <a:ext uri="{FF2B5EF4-FFF2-40B4-BE49-F238E27FC236}">
                <a16:creationId xmlns:a16="http://schemas.microsoft.com/office/drawing/2014/main" id="{95C1526A-FA55-6A47-8E1E-A8450218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5276" y="3406776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Document">
            <a:extLst>
              <a:ext uri="{FF2B5EF4-FFF2-40B4-BE49-F238E27FC236}">
                <a16:creationId xmlns:a16="http://schemas.microsoft.com/office/drawing/2014/main" id="{548809D7-3FA1-4645-8AC4-40EB4192594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481513" y="5059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216" name="Document">
            <a:extLst>
              <a:ext uri="{FF2B5EF4-FFF2-40B4-BE49-F238E27FC236}">
                <a16:creationId xmlns:a16="http://schemas.microsoft.com/office/drawing/2014/main" id="{8905B235-BA86-D041-9A68-A2B01FEA474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996113" y="3281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8217" name="Picture 25" descr="MCj02344460000[1]">
            <a:extLst>
              <a:ext uri="{FF2B5EF4-FFF2-40B4-BE49-F238E27FC236}">
                <a16:creationId xmlns:a16="http://schemas.microsoft.com/office/drawing/2014/main" id="{CBEA6DE4-BC7E-0343-BDEF-B1A56D40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414" y="33035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26" descr="MCj02344460000[1]">
            <a:extLst>
              <a:ext uri="{FF2B5EF4-FFF2-40B4-BE49-F238E27FC236}">
                <a16:creationId xmlns:a16="http://schemas.microsoft.com/office/drawing/2014/main" id="{8A211B73-0FC0-1E46-9207-40E1D5D1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4314" y="59451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9" name="Text Box 27">
            <a:extLst>
              <a:ext uri="{FF2B5EF4-FFF2-40B4-BE49-F238E27FC236}">
                <a16:creationId xmlns:a16="http://schemas.microsoft.com/office/drawing/2014/main" id="{327B88C2-92F2-1F43-9CB6-C6B00A3F5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1066800"/>
            <a:ext cx="5181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MICKEY: All right, rock beats paper!</a:t>
            </a:r>
            <a:br>
              <a:rPr lang="en-US" altLang="en-US" sz="1800" dirty="0"/>
            </a:br>
            <a:r>
              <a:rPr lang="en-US" altLang="en-US" sz="1800" dirty="0"/>
              <a:t>(Mickey smacks Kramer's hand for losing)</a:t>
            </a:r>
            <a:br>
              <a:rPr lang="en-US" altLang="en-US" sz="1800" dirty="0"/>
            </a:br>
            <a:r>
              <a:rPr lang="en-US" altLang="en-US" sz="1800" dirty="0"/>
              <a:t>KRAMER: I thought paper covered rock.</a:t>
            </a:r>
            <a:br>
              <a:rPr lang="en-US" altLang="en-US" sz="1800" dirty="0"/>
            </a:br>
            <a:r>
              <a:rPr lang="en-US" altLang="en-US" sz="1800" dirty="0"/>
              <a:t>MICKEY: Nah, rock flies right through paper.</a:t>
            </a:r>
            <a:br>
              <a:rPr lang="en-US" altLang="en-US" sz="1800" dirty="0"/>
            </a:br>
            <a:r>
              <a:rPr lang="en-US" altLang="en-US" sz="1800" dirty="0"/>
              <a:t>KRAMER: What beats rock?</a:t>
            </a:r>
            <a:br>
              <a:rPr lang="en-US" altLang="en-US" sz="1800" dirty="0"/>
            </a:br>
            <a:r>
              <a:rPr lang="en-US" altLang="en-US" sz="1800" dirty="0"/>
              <a:t>MICKEY: (looks at hand) Nothing beats rock.</a:t>
            </a:r>
          </a:p>
        </p:txBody>
      </p:sp>
      <p:pic>
        <p:nvPicPr>
          <p:cNvPr id="8220" name="Picture 28" descr="kramer">
            <a:extLst>
              <a:ext uri="{FF2B5EF4-FFF2-40B4-BE49-F238E27FC236}">
                <a16:creationId xmlns:a16="http://schemas.microsoft.com/office/drawing/2014/main" id="{FB1096B7-E6C0-1548-9648-7F68E382F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6619" y="1621679"/>
            <a:ext cx="909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29" descr="mickey">
            <a:extLst>
              <a:ext uri="{FF2B5EF4-FFF2-40B4-BE49-F238E27FC236}">
                <a16:creationId xmlns:a16="http://schemas.microsoft.com/office/drawing/2014/main" id="{A20AFED7-6C55-994F-B267-F4AB00B2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9633" y="1602629"/>
            <a:ext cx="9159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2" name="Picture 30" descr="MCj04081500000[1]">
            <a:extLst>
              <a:ext uri="{FF2B5EF4-FFF2-40B4-BE49-F238E27FC236}">
                <a16:creationId xmlns:a16="http://schemas.microsoft.com/office/drawing/2014/main" id="{894B1DA6-4AA9-F14E-9C4F-C20A1346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832" y="2893267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3" name="Document">
            <a:extLst>
              <a:ext uri="{FF2B5EF4-FFF2-40B4-BE49-F238E27FC236}">
                <a16:creationId xmlns:a16="http://schemas.microsoft.com/office/drawing/2014/main" id="{F18183CD-78D0-0749-8724-E75E1565CD2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579019" y="2840879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3DAB8-DA79-DA43-9705-E50B9C28FBC4}"/>
              </a:ext>
            </a:extLst>
          </p:cNvPr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6" name="Group 3">
            <a:extLst>
              <a:ext uri="{FF2B5EF4-FFF2-40B4-BE49-F238E27FC236}">
                <a16:creationId xmlns:a16="http://schemas.microsoft.com/office/drawing/2014/main" id="{4E92E0F4-71B8-374D-B97B-558EF89E7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320479"/>
              </p:ext>
            </p:extLst>
          </p:nvPr>
        </p:nvGraphicFramePr>
        <p:xfrm>
          <a:off x="5092313" y="3987801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03338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5" grpId="0" animBg="1"/>
      <p:bldP spid="8216" grpId="0" animBg="1"/>
      <p:bldP spid="8219" grpId="0" bldLvl="3"/>
      <p:bldP spid="82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B965D4F-73B3-934C-A20D-DD77FE6EC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/>
              <a:t>Dominance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9AF85AE-F9A2-5C45-8EF2-C08CEDD476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087718"/>
            <a:ext cx="86106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Player i’s strategy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strictly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weakly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  <a:r>
              <a:rPr lang="en-US" altLang="en-US" dirty="0">
                <a:cs typeface="Arial" panose="020B0604020202020204" pitchFamily="34" charset="0"/>
              </a:rPr>
              <a:t>≥</a:t>
            </a:r>
            <a:r>
              <a:rPr lang="en-US" altLang="en-US" dirty="0"/>
              <a:t>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);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some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</a:t>
            </a:r>
            <a:endParaRPr lang="en-US" altLang="en-US" dirty="0">
              <a:sym typeface="Symbol" pitchFamily="2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</p:txBody>
      </p:sp>
      <p:graphicFrame>
        <p:nvGraphicFramePr>
          <p:cNvPr id="289796" name="Group 4">
            <a:extLst>
              <a:ext uri="{FF2B5EF4-FFF2-40B4-BE49-F238E27FC236}">
                <a16:creationId xmlns:a16="http://schemas.microsoft.com/office/drawing/2014/main" id="{ACE6778C-DBD0-1146-9245-AC19DF9B5BF2}"/>
              </a:ext>
            </a:extLst>
          </p:cNvPr>
          <p:cNvGraphicFramePr>
            <a:graphicFrameLocks noGrp="1"/>
          </p:cNvGraphicFramePr>
          <p:nvPr/>
        </p:nvGraphicFramePr>
        <p:xfrm>
          <a:off x="6103939" y="4013200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238" name="Picture 22" descr="MCj04081500000[1]">
            <a:extLst>
              <a:ext uri="{FF2B5EF4-FFF2-40B4-BE49-F238E27FC236}">
                <a16:creationId xmlns:a16="http://schemas.microsoft.com/office/drawing/2014/main" id="{160E9C04-14E9-DB40-82BC-01B9DD2E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9388" y="4186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23" descr="MCj04081500000[1]">
            <a:extLst>
              <a:ext uri="{FF2B5EF4-FFF2-40B4-BE49-F238E27FC236}">
                <a16:creationId xmlns:a16="http://schemas.microsoft.com/office/drawing/2014/main" id="{B24A6FC6-0B13-6B42-8E10-6B72A114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9688" y="3424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0" name="Document">
            <a:extLst>
              <a:ext uri="{FF2B5EF4-FFF2-40B4-BE49-F238E27FC236}">
                <a16:creationId xmlns:a16="http://schemas.microsoft.com/office/drawing/2014/main" id="{43E82917-23A2-4048-96D3-E30626797C7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95925" y="5076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241" name="Document">
            <a:extLst>
              <a:ext uri="{FF2B5EF4-FFF2-40B4-BE49-F238E27FC236}">
                <a16:creationId xmlns:a16="http://schemas.microsoft.com/office/drawing/2014/main" id="{5D994DEB-AC6F-9142-805A-E6DABD3E99C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010525" y="3298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242" name="Picture 26" descr="MCj02344460000[1]">
            <a:extLst>
              <a:ext uri="{FF2B5EF4-FFF2-40B4-BE49-F238E27FC236}">
                <a16:creationId xmlns:a16="http://schemas.microsoft.com/office/drawing/2014/main" id="{A4DFA482-DF62-FD41-A8C6-DA2C5B68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0825" y="3321051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43" name="Picture 27" descr="MCj02344460000[1]">
            <a:extLst>
              <a:ext uri="{FF2B5EF4-FFF2-40B4-BE49-F238E27FC236}">
                <a16:creationId xmlns:a16="http://schemas.microsoft.com/office/drawing/2014/main" id="{56711E11-87CC-9E46-98A2-C353BEAE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725" y="5962651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820" name="Freeform 28">
            <a:extLst>
              <a:ext uri="{FF2B5EF4-FFF2-40B4-BE49-F238E27FC236}">
                <a16:creationId xmlns:a16="http://schemas.microsoft.com/office/drawing/2014/main" id="{9A66B389-5C8B-8C4E-9FF4-919C096E4D51}"/>
              </a:ext>
            </a:extLst>
          </p:cNvPr>
          <p:cNvSpPr>
            <a:spLocks/>
          </p:cNvSpPr>
          <p:nvPr/>
        </p:nvSpPr>
        <p:spPr bwMode="auto">
          <a:xfrm>
            <a:off x="4546600" y="4419600"/>
            <a:ext cx="711200" cy="990600"/>
          </a:xfrm>
          <a:custGeom>
            <a:avLst/>
            <a:gdLst>
              <a:gd name="T0" fmla="*/ 2147483646 w 448"/>
              <a:gd name="T1" fmla="*/ 0 h 624"/>
              <a:gd name="T2" fmla="*/ 2147483646 w 448"/>
              <a:gd name="T3" fmla="*/ 2147483646 h 624"/>
              <a:gd name="T4" fmla="*/ 2147483646 w 448"/>
              <a:gd name="T5" fmla="*/ 2147483646 h 624"/>
              <a:gd name="T6" fmla="*/ 2147483646 w 448"/>
              <a:gd name="T7" fmla="*/ 2147483646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448"/>
              <a:gd name="T13" fmla="*/ 0 h 624"/>
              <a:gd name="T14" fmla="*/ 448 w 448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" h="624">
                <a:moveTo>
                  <a:pt x="400" y="0"/>
                </a:moveTo>
                <a:cubicBezTo>
                  <a:pt x="260" y="52"/>
                  <a:pt x="120" y="104"/>
                  <a:pt x="64" y="192"/>
                </a:cubicBezTo>
                <a:cubicBezTo>
                  <a:pt x="8" y="280"/>
                  <a:pt x="0" y="456"/>
                  <a:pt x="64" y="528"/>
                </a:cubicBezTo>
                <a:cubicBezTo>
                  <a:pt x="128" y="600"/>
                  <a:pt x="288" y="612"/>
                  <a:pt x="448" y="624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1" name="Freeform 29">
            <a:extLst>
              <a:ext uri="{FF2B5EF4-FFF2-40B4-BE49-F238E27FC236}">
                <a16:creationId xmlns:a16="http://schemas.microsoft.com/office/drawing/2014/main" id="{C1D8663B-3F1D-3845-BB74-5EA348657E65}"/>
              </a:ext>
            </a:extLst>
          </p:cNvPr>
          <p:cNvSpPr>
            <a:spLocks/>
          </p:cNvSpPr>
          <p:nvPr/>
        </p:nvSpPr>
        <p:spPr bwMode="auto">
          <a:xfrm>
            <a:off x="4127500" y="4572000"/>
            <a:ext cx="977900" cy="1752600"/>
          </a:xfrm>
          <a:custGeom>
            <a:avLst/>
            <a:gdLst>
              <a:gd name="T0" fmla="*/ 2147483646 w 616"/>
              <a:gd name="T1" fmla="*/ 0 h 1104"/>
              <a:gd name="T2" fmla="*/ 2147483646 w 616"/>
              <a:gd name="T3" fmla="*/ 2147483646 h 1104"/>
              <a:gd name="T4" fmla="*/ 2147483646 w 616"/>
              <a:gd name="T5" fmla="*/ 2147483646 h 1104"/>
              <a:gd name="T6" fmla="*/ 2147483646 w 616"/>
              <a:gd name="T7" fmla="*/ 2147483646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1104"/>
              <a:gd name="T14" fmla="*/ 616 w 616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1104">
                <a:moveTo>
                  <a:pt x="616" y="0"/>
                </a:moveTo>
                <a:cubicBezTo>
                  <a:pt x="396" y="144"/>
                  <a:pt x="176" y="288"/>
                  <a:pt x="88" y="432"/>
                </a:cubicBezTo>
                <a:cubicBezTo>
                  <a:pt x="0" y="576"/>
                  <a:pt x="24" y="752"/>
                  <a:pt x="88" y="864"/>
                </a:cubicBezTo>
                <a:cubicBezTo>
                  <a:pt x="152" y="976"/>
                  <a:pt x="312" y="1040"/>
                  <a:pt x="472" y="1104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2" name="Text Box 30">
            <a:extLst>
              <a:ext uri="{FF2B5EF4-FFF2-40B4-BE49-F238E27FC236}">
                <a16:creationId xmlns:a16="http://schemas.microsoft.com/office/drawing/2014/main" id="{FE12FADC-0EF8-994B-A474-9F1BB0819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419601"/>
            <a:ext cx="184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strict dominance</a:t>
            </a:r>
          </a:p>
        </p:txBody>
      </p:sp>
      <p:sp>
        <p:nvSpPr>
          <p:cNvPr id="289823" name="Text Box 31">
            <a:extLst>
              <a:ext uri="{FF2B5EF4-FFF2-40B4-BE49-F238E27FC236}">
                <a16:creationId xmlns:a16="http://schemas.microsoft.com/office/drawing/2014/main" id="{C70944FD-538B-BC4C-975E-1A986A4E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34001"/>
            <a:ext cx="189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weak dominance</a:t>
            </a:r>
          </a:p>
        </p:txBody>
      </p:sp>
      <p:sp>
        <p:nvSpPr>
          <p:cNvPr id="289825" name="Freeform 33">
            <a:extLst>
              <a:ext uri="{FF2B5EF4-FFF2-40B4-BE49-F238E27FC236}">
                <a16:creationId xmlns:a16="http://schemas.microsoft.com/office/drawing/2014/main" id="{54368CD2-FE74-1F4C-8E18-B18F9E158481}"/>
              </a:ext>
            </a:extLst>
          </p:cNvPr>
          <p:cNvSpPr>
            <a:spLocks/>
          </p:cNvSpPr>
          <p:nvPr/>
        </p:nvSpPr>
        <p:spPr bwMode="auto">
          <a:xfrm>
            <a:off x="4470400" y="5562600"/>
            <a:ext cx="635000" cy="762000"/>
          </a:xfrm>
          <a:custGeom>
            <a:avLst/>
            <a:gdLst>
              <a:gd name="T0" fmla="*/ 2147483646 w 400"/>
              <a:gd name="T1" fmla="*/ 2147483646 h 480"/>
              <a:gd name="T2" fmla="*/ 2147483646 w 400"/>
              <a:gd name="T3" fmla="*/ 2147483646 h 480"/>
              <a:gd name="T4" fmla="*/ 2147483646 w 400"/>
              <a:gd name="T5" fmla="*/ 0 h 480"/>
              <a:gd name="T6" fmla="*/ 0 60000 65536"/>
              <a:gd name="T7" fmla="*/ 0 60000 65536"/>
              <a:gd name="T8" fmla="*/ 0 60000 65536"/>
              <a:gd name="T9" fmla="*/ 0 w 400"/>
              <a:gd name="T10" fmla="*/ 0 h 480"/>
              <a:gd name="T11" fmla="*/ 400 w 40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0" h="480">
                <a:moveTo>
                  <a:pt x="304" y="480"/>
                </a:moveTo>
                <a:cubicBezTo>
                  <a:pt x="152" y="352"/>
                  <a:pt x="0" y="224"/>
                  <a:pt x="16" y="144"/>
                </a:cubicBezTo>
                <a:cubicBezTo>
                  <a:pt x="32" y="64"/>
                  <a:pt x="216" y="32"/>
                  <a:pt x="4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1A6E4-B08B-094C-9A0F-82DE24E1345B}"/>
              </a:ext>
            </a:extLst>
          </p:cNvPr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3994145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22" grpId="0"/>
      <p:bldP spid="2898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5433F7A-7E44-B043-AE60-7C3767589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82296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Mixed strategies &amp; Dominance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CAF41BA-9E0D-3646-8DCE-114276B54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914400"/>
            <a:ext cx="8763000" cy="2590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Mixed strategy</a:t>
            </a:r>
            <a:r>
              <a:rPr lang="en-US" altLang="en-US" dirty="0"/>
              <a:t> for player </a:t>
            </a:r>
            <a:r>
              <a:rPr lang="en-US" altLang="en-US" dirty="0" err="1"/>
              <a:t>i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chemeClr val="tx2"/>
                </a:solidFill>
              </a:rPr>
              <a:t>probability distribution</a:t>
            </a:r>
            <a:r>
              <a:rPr lang="en-US" altLang="en-US" dirty="0"/>
              <a:t> over player i’s (pure) strategies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E.g.,1/3             , 1/3         , 1/3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Example of dominance by a mixed strategy:</a:t>
            </a:r>
          </a:p>
        </p:txBody>
      </p:sp>
      <p:graphicFrame>
        <p:nvGraphicFramePr>
          <p:cNvPr id="292868" name="Group 4">
            <a:extLst>
              <a:ext uri="{FF2B5EF4-FFF2-40B4-BE49-F238E27FC236}">
                <a16:creationId xmlns:a16="http://schemas.microsoft.com/office/drawing/2014/main" id="{DD94A780-CE57-BB42-9BFC-E1BAF8B0559A}"/>
              </a:ext>
            </a:extLst>
          </p:cNvPr>
          <p:cNvGraphicFramePr>
            <a:graphicFrameLocks noGrp="1"/>
          </p:cNvGraphicFramePr>
          <p:nvPr/>
        </p:nvGraphicFramePr>
        <p:xfrm>
          <a:off x="3911601" y="3614739"/>
          <a:ext cx="2817813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306" name="Picture 18" descr="MCj04081500000[1]">
            <a:extLst>
              <a:ext uri="{FF2B5EF4-FFF2-40B4-BE49-F238E27FC236}">
                <a16:creationId xmlns:a16="http://schemas.microsoft.com/office/drawing/2014/main" id="{58BFFB90-3452-9D49-909F-611846B7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84500" y="2050954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7" name="Document">
            <a:extLst>
              <a:ext uri="{FF2B5EF4-FFF2-40B4-BE49-F238E27FC236}">
                <a16:creationId xmlns:a16="http://schemas.microsoft.com/office/drawing/2014/main" id="{B4339680-A9BD-DB44-B81B-E14BB19E38C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487862" y="1998566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2308" name="Picture 20" descr="MCj02344460000[1]">
            <a:extLst>
              <a:ext uri="{FF2B5EF4-FFF2-40B4-BE49-F238E27FC236}">
                <a16:creationId xmlns:a16="http://schemas.microsoft.com/office/drawing/2014/main" id="{33D2E65C-8CE2-FD44-AA7F-84C0A375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7362" y="1961260"/>
            <a:ext cx="1049338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9" name="Text Box 21">
            <a:extLst>
              <a:ext uri="{FF2B5EF4-FFF2-40B4-BE49-F238E27FC236}">
                <a16:creationId xmlns:a16="http://schemas.microsoft.com/office/drawing/2014/main" id="{7D54CFBD-C687-584B-9759-E232B45AC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600" y="3781426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CD939568-D44B-7847-96F4-ECA409E99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600" y="4772026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1" name="Freeform 23">
            <a:extLst>
              <a:ext uri="{FF2B5EF4-FFF2-40B4-BE49-F238E27FC236}">
                <a16:creationId xmlns:a16="http://schemas.microsoft.com/office/drawing/2014/main" id="{10EF5853-FFAE-2F49-950D-96E7B84A5BA0}"/>
              </a:ext>
            </a:extLst>
          </p:cNvPr>
          <p:cNvSpPr>
            <a:spLocks/>
          </p:cNvSpPr>
          <p:nvPr/>
        </p:nvSpPr>
        <p:spPr bwMode="auto">
          <a:xfrm>
            <a:off x="2286000" y="4452938"/>
            <a:ext cx="1397000" cy="1460500"/>
          </a:xfrm>
          <a:custGeom>
            <a:avLst/>
            <a:gdLst>
              <a:gd name="T0" fmla="*/ 2147483646 w 880"/>
              <a:gd name="T1" fmla="*/ 0 h 920"/>
              <a:gd name="T2" fmla="*/ 2147483646 w 880"/>
              <a:gd name="T3" fmla="*/ 2147483646 h 920"/>
              <a:gd name="T4" fmla="*/ 2147483646 w 880"/>
              <a:gd name="T5" fmla="*/ 2147483646 h 920"/>
              <a:gd name="T6" fmla="*/ 2147483646 w 880"/>
              <a:gd name="T7" fmla="*/ 2147483646 h 920"/>
              <a:gd name="T8" fmla="*/ 0 60000 65536"/>
              <a:gd name="T9" fmla="*/ 0 60000 65536"/>
              <a:gd name="T10" fmla="*/ 0 60000 65536"/>
              <a:gd name="T11" fmla="*/ 0 60000 65536"/>
              <a:gd name="T12" fmla="*/ 0 w 880"/>
              <a:gd name="T13" fmla="*/ 0 h 920"/>
              <a:gd name="T14" fmla="*/ 880 w 880"/>
              <a:gd name="T15" fmla="*/ 920 h 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0" h="920">
                <a:moveTo>
                  <a:pt x="448" y="0"/>
                </a:moveTo>
                <a:cubicBezTo>
                  <a:pt x="240" y="76"/>
                  <a:pt x="32" y="152"/>
                  <a:pt x="16" y="288"/>
                </a:cubicBezTo>
                <a:cubicBezTo>
                  <a:pt x="0" y="424"/>
                  <a:pt x="208" y="712"/>
                  <a:pt x="352" y="816"/>
                </a:cubicBezTo>
                <a:cubicBezTo>
                  <a:pt x="496" y="920"/>
                  <a:pt x="688" y="916"/>
                  <a:pt x="880" y="91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2" name="AutoShape 24">
            <a:extLst>
              <a:ext uri="{FF2B5EF4-FFF2-40B4-BE49-F238E27FC236}">
                <a16:creationId xmlns:a16="http://schemas.microsoft.com/office/drawing/2014/main" id="{34DC5234-3C4F-FD48-99AB-297775F6CF2D}"/>
              </a:ext>
            </a:extLst>
          </p:cNvPr>
          <p:cNvSpPr>
            <a:spLocks/>
          </p:cNvSpPr>
          <p:nvPr/>
        </p:nvSpPr>
        <p:spPr bwMode="auto">
          <a:xfrm>
            <a:off x="2997200" y="3919538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313" name="Rectangle 25">
            <a:extLst>
              <a:ext uri="{FF2B5EF4-FFF2-40B4-BE49-F238E27FC236}">
                <a16:creationId xmlns:a16="http://schemas.microsoft.com/office/drawing/2014/main" id="{9162128C-7FEE-0448-A905-35208096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4419600"/>
            <a:ext cx="2667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Usage: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l-GR" altLang="en-US" sz="2400" dirty="0"/>
              <a:t>σ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denotes a mixed strategy,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/>
              <a:t>s</a:t>
            </a:r>
            <a:r>
              <a:rPr lang="en-US" altLang="en-US" sz="2400" baseline="-25000" dirty="0" err="1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denotes a pure strategy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2AFBD-C2DC-7448-87D5-BDA633FA6145}"/>
              </a:ext>
            </a:extLst>
          </p:cNvPr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61826-640A-BA4B-B0EA-F8F1EB351033}"/>
              </a:ext>
            </a:extLst>
          </p:cNvPr>
          <p:cNvSpPr txBox="1"/>
          <p:nvPr/>
        </p:nvSpPr>
        <p:spPr>
          <a:xfrm>
            <a:off x="6958014" y="3657600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?????????</a:t>
            </a:r>
          </a:p>
        </p:txBody>
      </p:sp>
    </p:spTree>
    <p:extLst>
      <p:ext uri="{BB962C8B-B14F-4D97-AF65-F5344CB8AC3E}">
        <p14:creationId xmlns:p14="http://schemas.microsoft.com/office/powerpoint/2010/main" val="3957188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  <p:bldP spid="12307" grpId="0" animBg="1"/>
      <p:bldP spid="12309" grpId="0"/>
      <p:bldP spid="12310" grpId="0"/>
      <p:bldP spid="12311" grpId="0" animBg="1"/>
      <p:bldP spid="12312" grpId="0" animBg="1"/>
      <p:bldP spid="12313" grpId="0"/>
      <p:bldP spid="2" grpId="0"/>
      <p:bldP spid="2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0E9F66B-CF03-DD4D-97A0-71B322F05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7893424" cy="1371600"/>
          </a:xfrm>
        </p:spPr>
        <p:txBody>
          <a:bodyPr/>
          <a:lstStyle/>
          <a:p>
            <a:r>
              <a:rPr lang="en-US" altLang="en-US" dirty="0"/>
              <a:t>Best-response strategies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AF4EAF8B-9298-1342-AB03-72FD02247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Suppose you </a:t>
            </a:r>
            <a:r>
              <a:rPr lang="en-US" altLang="en-US" dirty="0">
                <a:solidFill>
                  <a:schemeClr val="tx2"/>
                </a:solidFill>
              </a:rPr>
              <a:t>know</a:t>
            </a:r>
            <a:r>
              <a:rPr lang="en-US" altLang="en-US" dirty="0"/>
              <a:t> your opponent’s mixed strategy</a:t>
            </a:r>
          </a:p>
          <a:p>
            <a:pPr lvl="1"/>
            <a:r>
              <a:rPr lang="en-US" altLang="en-US" dirty="0"/>
              <a:t>E.g., your opponent plays rock 50% of the time and scissors 50%</a:t>
            </a:r>
          </a:p>
          <a:p>
            <a:r>
              <a:rPr lang="en-US" altLang="en-US" dirty="0"/>
              <a:t>What is the best strategy for you to play?</a:t>
            </a:r>
          </a:p>
          <a:p>
            <a:r>
              <a:rPr lang="en-US" altLang="en-US" dirty="0"/>
              <a:t>Rock gives .5*0 + .5*1 = .5</a:t>
            </a:r>
          </a:p>
          <a:p>
            <a:r>
              <a:rPr lang="en-US" altLang="en-US" dirty="0"/>
              <a:t>Paper gives .5*1 + .5*(-1) = 0</a:t>
            </a:r>
          </a:p>
          <a:p>
            <a:r>
              <a:rPr lang="en-US" altLang="en-US" dirty="0"/>
              <a:t>Scissors gives .5*(-1) + .5*0 = -.5</a:t>
            </a:r>
          </a:p>
          <a:p>
            <a:r>
              <a:rPr lang="en-US" altLang="en-US" dirty="0"/>
              <a:t>So the best response to this opponent strategy is to (always) play rock</a:t>
            </a:r>
          </a:p>
          <a:p>
            <a:r>
              <a:rPr lang="en-US" altLang="en-US" dirty="0"/>
              <a:t>There is always some </a:t>
            </a:r>
            <a:r>
              <a:rPr lang="en-US" altLang="en-US" dirty="0">
                <a:solidFill>
                  <a:schemeClr val="tx2"/>
                </a:solidFill>
              </a:rPr>
              <a:t>pure strategy</a:t>
            </a:r>
            <a:r>
              <a:rPr lang="en-US" altLang="en-US" dirty="0"/>
              <a:t> that is a best response</a:t>
            </a:r>
          </a:p>
          <a:p>
            <a:pPr lvl="1"/>
            <a:r>
              <a:rPr lang="en-US" altLang="en-US" dirty="0"/>
              <a:t>Suppose you have a mixed strategy that is a best response; then every one of the pure strategies that that mixed strategy places positive probability on must also be a best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4FBF-52DB-2645-BF2C-9A98583E8213}"/>
              </a:ext>
            </a:extLst>
          </p:cNvPr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873957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8112642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Dominant strategy </a:t>
            </a:r>
            <a:r>
              <a:rPr lang="en-US" altLang="ja-JP" dirty="0" err="1"/>
              <a:t>equilibriA</a:t>
            </a:r>
            <a:r>
              <a:rPr lang="en-US" altLang="ja-JP" dirty="0"/>
              <a:t> (DSE)</a:t>
            </a:r>
            <a:endParaRPr lang="en-US" alt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Best response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for all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ja-JP" dirty="0"/>
              <a:t>’, 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*,s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 ≥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’,s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</a:t>
            </a:r>
          </a:p>
          <a:p>
            <a:r>
              <a:rPr lang="en-US" altLang="en-US" dirty="0"/>
              <a:t>Dominant strategy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 is a best response </a:t>
            </a:r>
            <a:r>
              <a:rPr lang="en-US" altLang="en-US" dirty="0">
                <a:solidFill>
                  <a:schemeClr val="tx2"/>
                </a:solidFill>
              </a:rPr>
              <a:t>for all s</a:t>
            </a:r>
            <a:r>
              <a:rPr lang="en-US" altLang="en-US" baseline="-25000" dirty="0">
                <a:solidFill>
                  <a:schemeClr val="tx2"/>
                </a:solidFill>
              </a:rPr>
              <a:t>-</a:t>
            </a:r>
            <a:r>
              <a:rPr lang="en-US" altLang="en-US" baseline="-25000" dirty="0" err="1">
                <a:solidFill>
                  <a:schemeClr val="tx2"/>
                </a:solidFill>
              </a:rPr>
              <a:t>i</a:t>
            </a:r>
            <a:endParaRPr lang="en-US" altLang="en-US" baseline="-25000" dirty="0">
              <a:solidFill>
                <a:schemeClr val="tx2"/>
              </a:solidFill>
            </a:endParaRP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Does not always exist</a:t>
            </a:r>
          </a:p>
          <a:p>
            <a:pPr lvl="1"/>
            <a:r>
              <a:rPr lang="en-US" altLang="en-US" dirty="0"/>
              <a:t>Inferior strategies are called </a:t>
            </a:r>
            <a:r>
              <a:rPr lang="ja-JP" altLang="en-US" dirty="0"/>
              <a:t>“</a:t>
            </a:r>
            <a:r>
              <a:rPr lang="en-US" altLang="ja-JP" dirty="0"/>
              <a:t>dominated</a:t>
            </a:r>
            <a:r>
              <a:rPr lang="ja-JP" altLang="en-US" dirty="0"/>
              <a:t>”</a:t>
            </a:r>
            <a:endParaRPr lang="en-US" altLang="ja-JP" dirty="0"/>
          </a:p>
          <a:p>
            <a:r>
              <a:rPr lang="en-US" altLang="en-US" dirty="0"/>
              <a:t>DSE is a strategy profile where each agent has picked its dominant strategy</a:t>
            </a:r>
          </a:p>
          <a:p>
            <a:pPr lvl="1"/>
            <a:r>
              <a:rPr lang="en-US" altLang="en-US" dirty="0"/>
              <a:t>Requires no </a:t>
            </a:r>
            <a:r>
              <a:rPr lang="en-US" altLang="en-US" dirty="0" err="1"/>
              <a:t>counterspeculation</a:t>
            </a:r>
            <a:r>
              <a:rPr lang="en-US" altLang="en-US" dirty="0"/>
              <a:t> – just enumeration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024189" y="4665920"/>
            <a:ext cx="6270625" cy="1905000"/>
            <a:chOff x="945" y="2832"/>
            <a:chExt cx="3950" cy="1200"/>
          </a:xfrm>
        </p:grpSpPr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945" y="3230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1873" y="3122"/>
              <a:ext cx="1659" cy="910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>
              <a:off x="2621" y="3122"/>
              <a:ext cx="1" cy="910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1873" y="3589"/>
              <a:ext cx="1659" cy="1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1826" y="2832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859" y="2846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253" y="3688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2118" y="3245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3, 3</a:t>
              </a:r>
              <a:endParaRPr lang="en-US" altLang="en-US" sz="2400" dirty="0">
                <a:solidFill>
                  <a:schemeClr val="accent5"/>
                </a:solidFill>
                <a:latin typeface="+mn-lt"/>
              </a:endParaRPr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940" y="3245"/>
              <a:ext cx="26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0, 5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2126" y="3681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5, 0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2932" y="3688"/>
              <a:ext cx="2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00FF"/>
                  </a:solidFill>
                  <a:latin typeface="+mn-lt"/>
                </a:rPr>
                <a:t>1, 1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864" y="3055"/>
              <a:ext cx="90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Pareto optimal?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4862" y="3055"/>
              <a:ext cx="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3864" y="3429"/>
              <a:ext cx="8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Social welfare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>
              <a:off x="4744" y="3429"/>
              <a:ext cx="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5" name="Rectangle 21"/>
            <p:cNvSpPr>
              <a:spLocks noChangeArrowheads="1"/>
            </p:cNvSpPr>
            <p:nvPr/>
          </p:nvSpPr>
          <p:spPr bwMode="auto">
            <a:xfrm>
              <a:off x="3864" y="3588"/>
              <a:ext cx="72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maximizing?</a:t>
              </a:r>
              <a:endParaRPr lang="en-US" altLang="en-US" sz="2400" dirty="0">
                <a:latin typeface="+mn-lt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36442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6312310" cy="1371600"/>
          </a:xfrm>
        </p:spPr>
        <p:txBody>
          <a:bodyPr/>
          <a:lstStyle/>
          <a:p>
            <a:r>
              <a:rPr lang="en-US" dirty="0"/>
              <a:t>Zero-Sum Games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891642" cy="49733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Two-player zero-sum games are a special – </a:t>
            </a:r>
            <a:r>
              <a:rPr lang="en-US" dirty="0">
                <a:solidFill>
                  <a:schemeClr val="tx2"/>
                </a:solidFill>
              </a:rPr>
              <a:t>purely competitive</a:t>
            </a:r>
            <a:r>
              <a:rPr lang="en-US" dirty="0"/>
              <a:t> – case of general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Everything I win you lose, and vice versa</a:t>
            </a:r>
          </a:p>
          <a:p>
            <a:r>
              <a:rPr lang="en-US" dirty="0"/>
              <a:t>Example: heads-up poker (with no rake)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minimax-optimal strategy</a:t>
            </a:r>
            <a:r>
              <a:rPr lang="en-US" dirty="0"/>
              <a:t> is a strategy that </a:t>
            </a:r>
            <a:br>
              <a:rPr lang="en-US" dirty="0"/>
            </a:br>
            <a:r>
              <a:rPr lang="en-US" dirty="0"/>
              <a:t>maximizes the expected minimum gain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Guarantees the “best minimum” in expectation, no matter which strategy your opponent selects</a:t>
            </a:r>
          </a:p>
          <a:p>
            <a:r>
              <a:rPr lang="en-US" dirty="0"/>
              <a:t>Theorem [von Neumann </a:t>
            </a:r>
            <a:r>
              <a:rPr lang="uk-UA" dirty="0"/>
              <a:t>’</a:t>
            </a:r>
            <a:r>
              <a:rPr lang="en-US" dirty="0"/>
              <a:t>28] – “Minimax Theorem”: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 2-P zero-sum game has a unique </a:t>
            </a:r>
            <a:r>
              <a:rPr lang="en-US" dirty="0">
                <a:solidFill>
                  <a:schemeClr val="tx2"/>
                </a:solidFill>
              </a:rPr>
              <a:t>value</a:t>
            </a:r>
            <a:r>
              <a:rPr lang="en-US" dirty="0"/>
              <a:t> V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err="1"/>
              <a:t>Maximin</a:t>
            </a:r>
            <a:r>
              <a:rPr lang="en-US" altLang="en-US" dirty="0"/>
              <a:t> utility: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-i</a:t>
            </a:r>
            <a:r>
              <a:rPr lang="en-US" altLang="en-US" dirty="0">
                <a:ea typeface="Arial" charset="0"/>
                <a:cs typeface="Arial" charset="0"/>
              </a:rPr>
              <a:t> 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</a:t>
            </a:r>
            <a:r>
              <a:rPr lang="en-US" altLang="en-US" dirty="0">
                <a:ea typeface="Arial" charset="0"/>
                <a:cs typeface="Arial" charset="0"/>
              </a:rPr>
              <a:t>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min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Theorem: V =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 =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769995" y="2147125"/>
            <a:ext cx="2633663" cy="1444625"/>
            <a:chOff x="6245994" y="2235612"/>
            <a:chExt cx="2633663" cy="144462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6245994" y="2235612"/>
              <a:ext cx="2633663" cy="1444625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7536680" y="2235612"/>
              <a:ext cx="1588" cy="1444625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6245994" y="2976975"/>
              <a:ext cx="2633663" cy="1588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630218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+1, -1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7935143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-2, +2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6642918" y="316727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+2, -2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22443" y="3178382"/>
              <a:ext cx="4263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0, 0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General-sum games (2-P)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1"/>
            <a:ext cx="8001000" cy="4525963"/>
          </a:xfrm>
        </p:spPr>
        <p:txBody>
          <a:bodyPr/>
          <a:lstStyle/>
          <a:p>
            <a:r>
              <a:rPr lang="en-US" altLang="en-US" dirty="0"/>
              <a:t>You could still play a minimax strategy in general-sum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i.e., pretend that the opponent is only trying to </a:t>
            </a:r>
            <a:r>
              <a:rPr lang="en-US" altLang="en-US" b="0" dirty="0">
                <a:solidFill>
                  <a:schemeClr val="tx2"/>
                </a:solidFill>
              </a:rPr>
              <a:t>hurt</a:t>
            </a:r>
            <a:r>
              <a:rPr lang="en-US" altLang="en-US" b="0" dirty="0"/>
              <a:t> you</a:t>
            </a:r>
          </a:p>
          <a:p>
            <a:r>
              <a:rPr lang="en-US" altLang="en-US" dirty="0"/>
              <a:t>But this is </a:t>
            </a:r>
            <a:r>
              <a:rPr lang="en-US" altLang="en-US" dirty="0">
                <a:solidFill>
                  <a:schemeClr val="tx2"/>
                </a:solidFill>
              </a:rPr>
              <a:t>not rational</a:t>
            </a:r>
            <a:r>
              <a:rPr lang="en-US" altLang="en-US" dirty="0"/>
              <a:t>:</a:t>
            </a:r>
          </a:p>
        </p:txBody>
      </p:sp>
      <p:graphicFrame>
        <p:nvGraphicFramePr>
          <p:cNvPr id="304132" name="Group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4975022"/>
              </p:ext>
            </p:extLst>
          </p:nvPr>
        </p:nvGraphicFramePr>
        <p:xfrm>
          <a:off x="4076700" y="2949674"/>
          <a:ext cx="3405648" cy="1645956"/>
        </p:xfrm>
        <a:graphic>
          <a:graphicData uri="http://schemas.openxmlformats.org/drawingml/2006/table">
            <a:tbl>
              <a:tblPr/>
              <a:tblGrid>
                <a:gridCol w="1724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8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143" name="Rectangle 15"/>
          <p:cNvSpPr>
            <a:spLocks noChangeArrowheads="1"/>
          </p:cNvSpPr>
          <p:nvPr/>
        </p:nvSpPr>
        <p:spPr bwMode="auto">
          <a:xfrm>
            <a:off x="1981200" y="4675239"/>
            <a:ext cx="8001000" cy="187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If Col were trying to hurt Row, Col would play Left, so Row should play Down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In reality, Col will play Right (strictly dominant), so Row should play Up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Is there a better generalization of minimax strategies in zero-sum games to general-sum games?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6324" y="3587986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Row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6460" y="2582250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6286D-F153-FA46-9CA6-F5FA4881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519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  <p:bldP spid="304143" grpId="0" build="p"/>
      <p:bldP spid="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US waitlist: over </a:t>
            </a:r>
            <a:r>
              <a:rPr lang="en-US" dirty="0">
                <a:solidFill>
                  <a:schemeClr val="tx2"/>
                </a:solidFill>
              </a:rPr>
              <a:t>100,000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36,157 added in 2014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4,537 people died while waiting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11,559 people received a kidney</a:t>
            </a:r>
            <a:br>
              <a:rPr lang="en-US" dirty="0"/>
            </a:br>
            <a:r>
              <a:rPr lang="en-US" dirty="0"/>
              <a:t>from the deceased donor waitlist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5,283 people received a kidney from a living donor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Some through </a:t>
            </a:r>
            <a:r>
              <a:rPr lang="en-US" b="1" dirty="0">
                <a:solidFill>
                  <a:schemeClr val="tx2"/>
                </a:solidFill>
              </a:rPr>
              <a:t>kidney exchanges</a:t>
            </a: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 work extensively with the UNOS exchange.)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UNO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8" y="5319146"/>
            <a:ext cx="3590367" cy="108931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6773217" y="731836"/>
            <a:ext cx="4685358" cy="2789475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58344" y="1851356"/>
              <a:ext cx="1051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108371" y="1711352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64887" y="2496892"/>
              <a:ext cx="88696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64766" y="2698713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330180" y="4302102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6C6046-A604-6E45-AFB1-53056999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01423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718"/>
            <a:ext cx="6386052" cy="1371600"/>
          </a:xfrm>
        </p:spPr>
        <p:txBody>
          <a:bodyPr>
            <a:normAutofit/>
          </a:bodyPr>
          <a:lstStyle/>
          <a:p>
            <a:r>
              <a:rPr lang="en-US" dirty="0"/>
              <a:t>General-Sum Games: Nash Equilibria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973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Nash equilibrium</a:t>
            </a:r>
            <a:r>
              <a:rPr lang="en-US" dirty="0"/>
              <a:t>: a pair of strategies that are stable</a:t>
            </a:r>
          </a:p>
          <a:p>
            <a:r>
              <a:rPr lang="en-US" dirty="0">
                <a:solidFill>
                  <a:schemeClr val="tx2"/>
                </a:solidFill>
              </a:rPr>
              <a:t>Stable</a:t>
            </a:r>
            <a:r>
              <a:rPr lang="en-US" dirty="0"/>
              <a:t>: neither agent has incentive to deviate from his or her selected strategy on their own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Theorem [Nash 1950]: any general-sum game has at least one Nash</a:t>
            </a:r>
            <a:r>
              <a:rPr lang="en-US" baseline="30000" dirty="0"/>
              <a:t> </a:t>
            </a:r>
            <a:r>
              <a:rPr lang="en-US" dirty="0"/>
              <a:t>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Might require mixed strategies (randomization)</a:t>
            </a:r>
          </a:p>
          <a:p>
            <a:r>
              <a:rPr lang="en-US" dirty="0"/>
              <a:t>Corollary for 2-P zero-sum games: Minimax Theorem!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WLOG pick one of the NE, let </a:t>
            </a:r>
            <a:r>
              <a:rPr lang="en-US" b="0" i="1" dirty="0"/>
              <a:t>V</a:t>
            </a:r>
            <a:r>
              <a:rPr lang="en-US" b="0" dirty="0"/>
              <a:t> = value of Row player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Assumed NE, so neither player can do better (even fully knowing the other player’s mixed strategy!) </a:t>
            </a:r>
            <a:r>
              <a:rPr lang="en-US" b="0" dirty="0">
                <a:sym typeface="Wingdings"/>
              </a:rPr>
              <a:t> minimax-opt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15901" y="2611120"/>
            <a:ext cx="3043080" cy="1164468"/>
            <a:chOff x="3283978" y="2773352"/>
            <a:chExt cx="3043080" cy="1164468"/>
          </a:xfrm>
        </p:grpSpPr>
        <p:graphicFrame>
          <p:nvGraphicFramePr>
            <p:cNvPr id="5" name="Group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148374"/>
                </p:ext>
              </p:extLst>
            </p:nvPr>
          </p:nvGraphicFramePr>
          <p:xfrm>
            <a:off x="4071784" y="3111906"/>
            <a:ext cx="2255274" cy="825914"/>
          </p:xfrm>
          <a:graphic>
            <a:graphicData uri="http://schemas.openxmlformats.org/drawingml/2006/table">
              <a:tbl>
                <a:tblPr/>
                <a:tblGrid>
                  <a:gridCol w="11418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1339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3978" y="3355586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/>
                  </a:solidFill>
                </a:rPr>
                <a:t>Row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3173" y="2773352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Col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99007" y="3177965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</a:t>
            </a:r>
          </a:p>
        </p:txBody>
      </p:sp>
    </p:spTree>
    <p:extLst>
      <p:ext uri="{BB962C8B-B14F-4D97-AF65-F5344CB8AC3E}">
        <p14:creationId xmlns:p14="http://schemas.microsoft.com/office/powerpoint/2010/main" val="70391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306179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3184325"/>
              </p:ext>
            </p:extLst>
          </p:nvPr>
        </p:nvGraphicFramePr>
        <p:xfrm>
          <a:off x="5092700" y="3272487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995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1981200" y="47244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will make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29846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347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152400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r>
              <a:rPr lang="en-US" altLang="en-US" sz="2000" b="1" dirty="0"/>
              <a:t>Is there an NE that uses mixed strategies?</a:t>
            </a:r>
            <a:r>
              <a:rPr lang="en-US" altLang="en-US" sz="2000" dirty="0"/>
              <a:t> 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Say, where player 1 uses a mixed strategy?</a:t>
            </a:r>
            <a:br>
              <a:rPr lang="en-US" altLang="en-US" sz="2000" dirty="0"/>
            </a:br>
            <a:endParaRPr lang="en-US" altLang="en-US" sz="2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Note: if a mixed strategy is a best response, then all of the pure strategies that it randomizes over must also be best responses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to make player 1 </a:t>
            </a:r>
            <a:r>
              <a:rPr lang="en-US" altLang="en-US" sz="2000" dirty="0">
                <a:solidFill>
                  <a:schemeClr val="tx2"/>
                </a:solidFill>
              </a:rPr>
              <a:t>indifferent </a:t>
            </a:r>
            <a:r>
              <a:rPr lang="en-US" altLang="en-US" sz="2000" dirty="0"/>
              <a:t>between D and 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D =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endParaRPr lang="en-US" altLang="en-US" sz="2000" baseline="-25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S =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D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- 5p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which means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1/5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Then, player 2 needs to be indifferent as well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Mixed-strategy Nash equilibrium: ((4/5 D, 1/5 S), (4/5 D, 1/5 S))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People may die!  Expected utility -1/5 for each player</a:t>
            </a: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37765796"/>
              </p:ext>
            </p:extLst>
          </p:nvPr>
        </p:nvGraphicFramePr>
        <p:xfrm>
          <a:off x="7883370" y="810332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6820516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149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1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Correlated equilibrium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1600201"/>
            <a:ext cx="774290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1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057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9"/>
            <a:ext cx="8229600" cy="738217"/>
          </a:xfrm>
        </p:spPr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981200" y="3087215"/>
            <a:ext cx="8229601" cy="33578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826590" y="1047133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5746178"/>
                </p:ext>
              </p:extLst>
            </p:nvPr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75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compute minimax-optimal strategies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Can compute 2-P zero-sum NE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see this as an example during the convex optimization primer lecture next week.)</a:t>
            </a:r>
          </a:p>
          <a:p>
            <a:r>
              <a:rPr lang="en-US" dirty="0"/>
              <a:t>Can compute correlated equilibria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Unknown if we can compute a 2-P general-sum NE in PTIME: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Known: </a:t>
            </a:r>
            <a:r>
              <a:rPr lang="en-US" b="0" dirty="0">
                <a:solidFill>
                  <a:schemeClr val="tx2"/>
                </a:solidFill>
              </a:rPr>
              <a:t>PPAD-complete</a:t>
            </a:r>
            <a:r>
              <a:rPr lang="en-US" b="0" dirty="0"/>
              <a:t> (weaker than NP-c, and different)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known algorithms require worst-cast exponential time</a:t>
            </a:r>
          </a:p>
          <a:p>
            <a:r>
              <a:rPr lang="en-US" dirty="0"/>
              <a:t>Our first “meaty” lectures will cover security games, which try to find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Varying complexity, will discuss during those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Game: pick a number (let’s say, integer) in</a:t>
            </a:r>
            <a:br>
              <a:rPr lang="en-US" dirty="0"/>
            </a:br>
            <a:r>
              <a:rPr lang="en-US" dirty="0"/>
              <a:t>		{0, 1, 2, 3, </a:t>
            </a:r>
            <a:r>
              <a:rPr lang="is-IS" dirty="0"/>
              <a:t>…, 98, 99, 100}</a:t>
            </a:r>
          </a:p>
          <a:p>
            <a:r>
              <a:rPr lang="is-IS" dirty="0"/>
              <a:t>Winner: person who picks number that is</a:t>
            </a:r>
            <a:br>
              <a:rPr lang="is-IS" dirty="0"/>
            </a:br>
            <a:r>
              <a:rPr lang="is-IS" dirty="0"/>
              <a:t>	</a:t>
            </a:r>
            <a:r>
              <a:rPr lang="is-IS" dirty="0">
                <a:solidFill>
                  <a:schemeClr val="tx2"/>
                </a:solidFill>
              </a:rPr>
              <a:t>closest to 2/3 of the average of all numbers</a:t>
            </a:r>
          </a:p>
          <a:p>
            <a:r>
              <a:rPr lang="en-US" dirty="0"/>
              <a:t>Example: if the average of all numbers is 54, your best </a:t>
            </a:r>
            <a:br>
              <a:rPr lang="en-US" dirty="0"/>
            </a:br>
            <a:r>
              <a:rPr lang="en-US" dirty="0"/>
              <a:t>answer would be 36 ( = 54 * 2/3) </a:t>
            </a:r>
          </a:p>
          <a:p>
            <a:endParaRPr lang="en-U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A0CEF-CD45-0846-8B62-26300C9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93" y="4103162"/>
            <a:ext cx="2602120" cy="2602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63F61-F542-AE4C-B4FD-DBF20DE9E911}"/>
              </a:ext>
            </a:extLst>
          </p:cNvPr>
          <p:cNvSpPr txBox="1"/>
          <p:nvPr/>
        </p:nvSpPr>
        <p:spPr>
          <a:xfrm>
            <a:off x="3423340" y="5219556"/>
            <a:ext cx="5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                             EXPERIMENT!</a:t>
            </a:r>
          </a:p>
        </p:txBody>
      </p:sp>
    </p:spTree>
    <p:extLst>
      <p:ext uri="{BB962C8B-B14F-4D97-AF65-F5344CB8AC3E}">
        <p14:creationId xmlns:p14="http://schemas.microsoft.com/office/powerpoint/2010/main" val="10424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(Nash) equilibrium strategy?</a:t>
            </a:r>
          </a:p>
          <a:p>
            <a:endParaRPr lang="en-US" dirty="0"/>
          </a:p>
          <a:p>
            <a:r>
              <a:rPr lang="en-US" dirty="0"/>
              <a:t>“Level 0” humans: everyone picks randomly?  E[v] = 50, choose 50 * 2/3</a:t>
            </a:r>
          </a:p>
          <a:p>
            <a:r>
              <a:rPr lang="en-US" dirty="0"/>
              <a:t>“Level 1” humans: everyone picks 50 * 2/3, I’ll pick (50 * 2/3) * 2/3</a:t>
            </a:r>
          </a:p>
          <a:p>
            <a:r>
              <a:rPr lang="en-US" dirty="0"/>
              <a:t>“Level 2” humans: I’ll pick ((50 * 2/3) * 2/3) * 2/3 …</a:t>
            </a:r>
          </a:p>
          <a:p>
            <a:r>
              <a:rPr lang="en-US" dirty="0"/>
              <a:t>N.E.: fixed point, “Level infinity”, pick 0 or 1 depending on constraints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2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DB13-E09A-D848-9231-CDFB5CCE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7392AB-0D8F-2445-A180-D42F866B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670" y="2432092"/>
            <a:ext cx="5791200" cy="1371600"/>
          </a:xfrm>
        </p:spPr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C41D2-944B-C240-BB17-7195A46AD336}"/>
              </a:ext>
            </a:extLst>
          </p:cNvPr>
          <p:cNvSpPr txBox="1"/>
          <p:nvPr/>
        </p:nvSpPr>
        <p:spPr>
          <a:xfrm>
            <a:off x="4320209" y="4187687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guesses on behavior …?</a:t>
            </a:r>
          </a:p>
        </p:txBody>
      </p:sp>
    </p:spTree>
    <p:extLst>
      <p:ext uri="{BB962C8B-B14F-4D97-AF65-F5344CB8AC3E}">
        <p14:creationId xmlns:p14="http://schemas.microsoft.com/office/powerpoint/2010/main" val="905747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Deceased-Donor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Online bipartite matching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 of patients is known (roughly) in advance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Organs arrive and must be dispatched </a:t>
            </a:r>
            <a:r>
              <a:rPr lang="en-US" b="0" dirty="0">
                <a:solidFill>
                  <a:schemeClr val="tx2"/>
                </a:solidFill>
              </a:rPr>
              <a:t>quickly</a:t>
            </a:r>
          </a:p>
          <a:p>
            <a:r>
              <a:rPr lang="en-US" dirty="0"/>
              <a:t>Constraints: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Locality: organs only stay good for 24 hours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Blood type, tissue type, etc.</a:t>
            </a:r>
          </a:p>
          <a:p>
            <a:r>
              <a:rPr lang="en-US" dirty="0"/>
              <a:t>Who gets the organ?  Prioritization based 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QALY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Quality of match?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Time on the waiting list?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1749" y="4776124"/>
            <a:ext cx="3556000" cy="2081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FBD4D-3DBE-DC49-A0E7-80FB1693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22683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889001"/>
            <a:ext cx="8952271" cy="4955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6488668"/>
            <a:ext cx="135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 Times</a:t>
            </a:r>
          </a:p>
        </p:txBody>
      </p:sp>
    </p:spTree>
    <p:extLst>
      <p:ext uri="{BB962C8B-B14F-4D97-AF65-F5344CB8AC3E}">
        <p14:creationId xmlns:p14="http://schemas.microsoft.com/office/powerpoint/2010/main" val="1383247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637413"/>
            <a:ext cx="8989454" cy="35087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Mechanism Design Primer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3184" y="2977118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 waitlist: a bit under </a:t>
            </a:r>
            <a:r>
              <a:rPr lang="en-US" b="1" dirty="0">
                <a:solidFill>
                  <a:schemeClr val="accent3"/>
                </a:solidFill>
              </a:rPr>
              <a:t>100,000</a:t>
            </a:r>
          </a:p>
          <a:p>
            <a:pPr lvl="1"/>
            <a:r>
              <a:rPr lang="en-US" dirty="0"/>
              <a:t>35,000 – 40,000 added per year</a:t>
            </a:r>
          </a:p>
          <a:p>
            <a:pPr marL="0" indent="0">
              <a:buNone/>
            </a:pPr>
            <a:r>
              <a:rPr lang="en-US" b="1" dirty="0"/>
              <a:t>~4,000 people died while waiting</a:t>
            </a:r>
          </a:p>
          <a:p>
            <a:pPr marL="0" indent="0">
              <a:buNone/>
            </a:pPr>
            <a:r>
              <a:rPr lang="en-US" b="1" dirty="0"/>
              <a:t>~15,000 people received a kidney</a:t>
            </a:r>
            <a:br>
              <a:rPr lang="en-US" b="1" dirty="0"/>
            </a:br>
            <a:r>
              <a:rPr lang="en-US" b="1" dirty="0"/>
              <a:t>from the deceased donor waitlist</a:t>
            </a:r>
          </a:p>
          <a:p>
            <a:pPr marL="0" indent="0">
              <a:buNone/>
            </a:pPr>
            <a:r>
              <a:rPr lang="en-US" b="1" dirty="0"/>
              <a:t>6,500+ people received a kidney from a living donor</a:t>
            </a:r>
          </a:p>
          <a:p>
            <a:pPr lvl="1"/>
            <a:r>
              <a:rPr lang="en-US" dirty="0"/>
              <a:t>Some through </a:t>
            </a:r>
            <a:r>
              <a:rPr lang="en-US" dirty="0">
                <a:solidFill>
                  <a:schemeClr val="accent3"/>
                </a:solidFill>
              </a:rPr>
              <a:t>kidney exchanges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This talk: experience with UNOS national kidney exchange</a:t>
            </a:r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6509202" y="1524318"/>
            <a:ext cx="5192261" cy="2746122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38391" y="1960663"/>
              <a:ext cx="1051560" cy="301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6817854" y="1865431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879443" y="2476976"/>
              <a:ext cx="886968" cy="30134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32384" y="2635940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673081" y="4668175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pic>
        <p:nvPicPr>
          <p:cNvPr id="4" name="Picture 3" descr="UNOS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6" y="5518404"/>
            <a:ext cx="3590367" cy="10893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EE15-D46B-0247-9C3D-878E25F6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6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766" y="1546191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6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9702" y="4317942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0296" y="4235968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540508" y="2473523"/>
            <a:ext cx="2709789" cy="184442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99520" y="2473523"/>
            <a:ext cx="2750776" cy="1885406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4799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86202" y="4727813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04228" y="4727813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45444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57090" y="1817730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75116" y="1817730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72214" y="2596485"/>
            <a:ext cx="738664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61134" y="2473524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28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23744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28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55441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24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38200" y="-11383"/>
            <a:ext cx="10515600" cy="886488"/>
          </a:xfrm>
        </p:spPr>
        <p:txBody>
          <a:bodyPr/>
          <a:lstStyle/>
          <a:p>
            <a:pPr algn="ctr"/>
            <a:r>
              <a:rPr lang="en-US" dirty="0"/>
              <a:t>Example: Kidney exchange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79397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4D19D4-F41D-524E-8A45-298FE5ABB59F}"/>
              </a:ext>
            </a:extLst>
          </p:cNvPr>
          <p:cNvGrpSpPr/>
          <p:nvPr/>
        </p:nvGrpSpPr>
        <p:grpSpPr>
          <a:xfrm>
            <a:off x="9046687" y="1571991"/>
            <a:ext cx="2941206" cy="3656158"/>
            <a:chOff x="9046687" y="1571991"/>
            <a:chExt cx="2941206" cy="36561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361055-FEF3-C64B-B9E2-038FC0515C3D}"/>
                </a:ext>
              </a:extLst>
            </p:cNvPr>
            <p:cNvGrpSpPr/>
            <p:nvPr/>
          </p:nvGrpSpPr>
          <p:grpSpPr>
            <a:xfrm>
              <a:off x="9046687" y="1571991"/>
              <a:ext cx="1268186" cy="3656158"/>
              <a:chOff x="7284000" y="1388495"/>
              <a:chExt cx="1268186" cy="3656158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BA6322A-7B72-3841-8A7A-9D4F58DEF1E9}"/>
                  </a:ext>
                </a:extLst>
              </p:cNvPr>
              <p:cNvSpPr/>
              <p:nvPr/>
            </p:nvSpPr>
            <p:spPr>
              <a:xfrm>
                <a:off x="7284000" y="1388495"/>
                <a:ext cx="1268186" cy="12681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49000">
                    <a:schemeClr val="tx2">
                      <a:lumMod val="20000"/>
                      <a:lumOff val="80000"/>
                    </a:schemeClr>
                  </a:gs>
                  <a:gs pos="50000">
                    <a:srgbClr val="BEC8E1"/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3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tx1"/>
                    </a:solidFill>
                  </a:rPr>
                  <a:t>P</a:t>
                </a:r>
                <a:r>
                  <a:rPr lang="en-US" sz="3200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62274F9-A306-794E-9B32-89BF9B7735DB}"/>
                  </a:ext>
                </a:extLst>
              </p:cNvPr>
              <p:cNvSpPr/>
              <p:nvPr/>
            </p:nvSpPr>
            <p:spPr>
              <a:xfrm>
                <a:off x="7284000" y="3776467"/>
                <a:ext cx="1268186" cy="12681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49000">
                    <a:schemeClr val="tx2">
                      <a:lumMod val="20000"/>
                      <a:lumOff val="80000"/>
                    </a:schemeClr>
                  </a:gs>
                  <a:gs pos="50000">
                    <a:srgbClr val="BEC8E1"/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4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tx1"/>
                    </a:solidFill>
                  </a:rPr>
                  <a:t>P</a:t>
                </a:r>
                <a:r>
                  <a:rPr lang="en-US" sz="3200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AD8C84F-6B23-614B-BC39-49E0ABE646E0}"/>
                </a:ext>
              </a:extLst>
            </p:cNvPr>
            <p:cNvSpPr/>
            <p:nvPr/>
          </p:nvSpPr>
          <p:spPr>
            <a:xfrm>
              <a:off x="10719707" y="2687439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5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49FC671D-5E58-BA44-82CF-BF4BC1B70E3B}"/>
                </a:ext>
              </a:extLst>
            </p:cNvPr>
            <p:cNvCxnSpPr>
              <a:stCxn id="49" idx="3"/>
              <a:endCxn id="52" idx="5"/>
            </p:cNvCxnSpPr>
            <p:nvPr/>
          </p:nvCxnSpPr>
          <p:spPr>
            <a:xfrm rot="5400000" flipH="1" flipV="1">
              <a:off x="9881028" y="3121284"/>
              <a:ext cx="1272524" cy="2569762"/>
            </a:xfrm>
            <a:prstGeom prst="bentConnector3">
              <a:avLst>
                <a:gd name="adj1" fmla="val -32559"/>
              </a:avLst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952AD1F4-FAEC-9A4B-894F-CA5E7A7F3862}"/>
                </a:ext>
              </a:extLst>
            </p:cNvPr>
            <p:cNvCxnSpPr>
              <a:stCxn id="48" idx="3"/>
              <a:endCxn id="49" idx="7"/>
            </p:cNvCxnSpPr>
            <p:nvPr/>
          </p:nvCxnSpPr>
          <p:spPr>
            <a:xfrm rot="16200000" flipH="1">
              <a:off x="8935165" y="2951699"/>
              <a:ext cx="1491230" cy="89674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E7887199-D68C-6C45-ADF4-18186C49A754}"/>
                </a:ext>
              </a:extLst>
            </p:cNvPr>
            <p:cNvCxnSpPr>
              <a:stCxn id="52" idx="1"/>
              <a:endCxn id="48" idx="6"/>
            </p:cNvCxnSpPr>
            <p:nvPr/>
          </p:nvCxnSpPr>
          <p:spPr>
            <a:xfrm rot="16200000" flipV="1">
              <a:off x="10276613" y="2244345"/>
              <a:ext cx="667077" cy="59055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0A631-4693-DC46-808C-DA0BBF7D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24023 4.0740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838200" y="4965601"/>
            <a:ext cx="10515600" cy="1390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 executed simultaneously, so no length cap based on </a:t>
            </a:r>
            <a:r>
              <a:rPr lang="en-US" b="1" dirty="0"/>
              <a:t>logistic</a:t>
            </a:r>
            <a:r>
              <a:rPr lang="en-US" dirty="0"/>
              <a:t> concerns </a:t>
            </a:r>
            <a:r>
              <a:rPr lang="is-IS" dirty="0"/>
              <a:t>…</a:t>
            </a:r>
          </a:p>
          <a:p>
            <a:pPr marL="0" indent="0">
              <a:buNone/>
            </a:pPr>
            <a:r>
              <a:rPr lang="is-IS" dirty="0"/>
              <a:t>… but in practice edges fail &amp; chains execute over many years, so some finite cap is used while </a:t>
            </a:r>
            <a:r>
              <a:rPr lang="is-IS" b="1" dirty="0"/>
              <a:t>planning</a:t>
            </a:r>
            <a:r>
              <a:rPr lang="is-IS" dirty="0"/>
              <a:t> a single match run.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16872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456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456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409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624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744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744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697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9032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9032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985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912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9200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48802" y="2826730"/>
            <a:ext cx="1197210" cy="81621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84472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3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303517" y="3149527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5893" y="3252460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6701" y="117080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[Rees et al. 2009]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71B741-9CA8-CF41-879A-C9B5BEA461B3}"/>
              </a:ext>
            </a:extLst>
          </p:cNvPr>
          <p:cNvGrpSpPr/>
          <p:nvPr/>
        </p:nvGrpSpPr>
        <p:grpSpPr>
          <a:xfrm>
            <a:off x="8781854" y="136860"/>
            <a:ext cx="3198455" cy="2933552"/>
            <a:chOff x="8427428" y="-4141"/>
            <a:chExt cx="3198455" cy="293355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5C0100-792D-FD41-9EA2-6FB684A1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7428" y="362341"/>
              <a:ext cx="3183364" cy="22589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CCA33C5-8712-9042-B90C-D537232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7429" y="2629747"/>
              <a:ext cx="3198454" cy="29966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C31A259-8BFC-A141-9A29-DD3D4AE1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1809" y="-4141"/>
              <a:ext cx="2389694" cy="349603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5C66FD8-9E32-5542-8279-DE540E1D75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482" y="3160364"/>
            <a:ext cx="2743200" cy="17765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20699-3D70-6646-877D-C4205667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0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3192"/>
            <a:ext cx="10515600" cy="1325563"/>
          </a:xfrm>
        </p:spPr>
        <p:txBody>
          <a:bodyPr/>
          <a:lstStyle/>
          <a:p>
            <a:r>
              <a:rPr lang="en-US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692215"/>
            <a:ext cx="10515599" cy="1598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standard clearing problem is to find the “best” disjoint set of cycles of length at most L, and chains</a:t>
            </a:r>
          </a:p>
          <a:p>
            <a:pPr lvl="1"/>
            <a:r>
              <a:rPr lang="en-US" dirty="0"/>
              <a:t>Typically, 2 ≤ L ≤ 5 for kidneys (e.g., L=3 at UNOS)</a:t>
            </a:r>
          </a:p>
          <a:p>
            <a:pPr lvl="1"/>
            <a:r>
              <a:rPr lang="en-US" dirty="0"/>
              <a:t>NP-hard (for L&gt;2) in theory, </a:t>
            </a:r>
            <a:r>
              <a:rPr lang="en-US" b="1" dirty="0">
                <a:solidFill>
                  <a:schemeClr val="accent3"/>
                </a:solidFill>
              </a:rPr>
              <a:t>really hard </a:t>
            </a:r>
            <a:r>
              <a:rPr lang="en-US" dirty="0"/>
              <a:t>in practice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4792" y="1356335"/>
            <a:ext cx="7622415" cy="3134023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TextBox 5"/>
          <p:cNvSpPr txBox="1"/>
          <p:nvPr/>
        </p:nvSpPr>
        <p:spPr>
          <a:xfrm>
            <a:off x="1291620" y="6102696"/>
            <a:ext cx="2411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Biro et al. 09]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51220" y="5410199"/>
            <a:ext cx="3281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Constantino et al. 13, </a:t>
            </a:r>
            <a:r>
              <a:rPr lang="en-US" sz="1200" dirty="0" err="1"/>
              <a:t>Glorie</a:t>
            </a:r>
            <a:r>
              <a:rPr lang="en-US" sz="1200" dirty="0"/>
              <a:t> et al. 14, </a:t>
            </a:r>
            <a:r>
              <a:rPr lang="en-US" sz="1200" dirty="0" err="1"/>
              <a:t>Klimentova</a:t>
            </a:r>
            <a:r>
              <a:rPr lang="en-US" sz="1200" dirty="0"/>
              <a:t> et al. 14, Anderson et al. 15, </a:t>
            </a:r>
            <a:r>
              <a:rPr lang="en-US" sz="1200" dirty="0" err="1"/>
              <a:t>Manlove</a:t>
            </a:r>
            <a:r>
              <a:rPr lang="en-US" sz="1200" dirty="0"/>
              <a:t> &amp; O’Malley 15, </a:t>
            </a:r>
            <a:r>
              <a:rPr lang="en-US" sz="1200" dirty="0" err="1"/>
              <a:t>Plaut</a:t>
            </a:r>
            <a:r>
              <a:rPr lang="en-US" sz="1200" dirty="0"/>
              <a:t> et al. 16, Dick</a:t>
            </a:r>
            <a:r>
              <a:rPr lang="is-IS" sz="1200" dirty="0"/>
              <a:t>erson et al. 16, Mak-Hau 17, McElfresh et al. 19, ...</a:t>
            </a:r>
            <a:r>
              <a:rPr lang="en-US" sz="1200" dirty="0"/>
              <a:t>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8ABA8-4BF3-4B49-B4C0-DB94EBFA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9599</TotalTime>
  <Words>4484</Words>
  <Application>Microsoft Macintosh PowerPoint</Application>
  <PresentationFormat>Widescreen</PresentationFormat>
  <Paragraphs>645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Arial Black</vt:lpstr>
      <vt:lpstr>Calibri</vt:lpstr>
      <vt:lpstr>MT Extra</vt:lpstr>
      <vt:lpstr>Essential</vt:lpstr>
      <vt:lpstr>Mechanism Design</vt:lpstr>
      <vt:lpstr>Announcements</vt:lpstr>
      <vt:lpstr>PowerPoint Presentation</vt:lpstr>
      <vt:lpstr>Example: Kidney Transplantation</vt:lpstr>
      <vt:lpstr>Example: Deceased-Donor Allocation</vt:lpstr>
      <vt:lpstr>Kidney transplantation</vt:lpstr>
      <vt:lpstr>Example: Kidney exchange</vt:lpstr>
      <vt:lpstr>Non-directed donors &amp; chains</vt:lpstr>
      <vt:lpstr>The clearing problem</vt:lpstr>
      <vt:lpstr>Lots of moving parts &amp; competing wants</vt:lpstr>
      <vt:lpstr>Example: Kidney Exchange</vt:lpstr>
      <vt:lpstr>Techniques we’ll use (Next three lectures will cover these,  In the context of Mechanism Design)</vt:lpstr>
      <vt:lpstr>Combinatorial Optimization</vt:lpstr>
      <vt:lpstr>C.O. for Kidney Exchange: The Edge formulation</vt:lpstr>
      <vt:lpstr>C.O. For Kidney Exchange: The Cycle Formulation</vt:lpstr>
      <vt:lpstr>C.O. For Kidney Exchange: Comparison</vt:lpstr>
      <vt:lpstr>Game Theory &amp; Mechanism Design</vt:lpstr>
      <vt:lpstr>Machine learning</vt:lpstr>
      <vt:lpstr>Random Graph Theory</vt:lpstr>
      <vt:lpstr>Next This class: Game Theory Primer</vt:lpstr>
      <vt:lpstr>What is game theory?</vt:lpstr>
      <vt:lpstr>What is “Utility” …?</vt:lpstr>
      <vt:lpstr>How do we measure “Utility” …?</vt:lpstr>
      <vt:lpstr>Risk attitudes</vt:lpstr>
      <vt:lpstr>Risk Attitudes – Expected Value</vt:lpstr>
      <vt:lpstr>Decreasing marginal utility</vt:lpstr>
      <vt:lpstr>Maximizing expected utility</vt:lpstr>
      <vt:lpstr>risk attitudes Assuming expected utility max’Ing</vt:lpstr>
      <vt:lpstr>Strategies &amp; Utility</vt:lpstr>
      <vt:lpstr>Nature</vt:lpstr>
      <vt:lpstr>Game Representations</vt:lpstr>
      <vt:lpstr>Game representations</vt:lpstr>
      <vt:lpstr>Seinfeld’s Rock-Paper-Scissors</vt:lpstr>
      <vt:lpstr>Dominance</vt:lpstr>
      <vt:lpstr>Mixed strategies &amp; Dominance</vt:lpstr>
      <vt:lpstr>Best-response strategies</vt:lpstr>
      <vt:lpstr>Dominant strategy equilibriA (DSE)</vt:lpstr>
      <vt:lpstr>Zero-Sum Games (2-P)</vt:lpstr>
      <vt:lpstr>General-sum games (2-P)</vt:lpstr>
      <vt:lpstr>General-Sum Games: Nash Equilibria (2-P)</vt:lpstr>
      <vt:lpstr>Example: Chicken</vt:lpstr>
      <vt:lpstr>Chicken</vt:lpstr>
      <vt:lpstr>Criticisms of Nash equilibrium</vt:lpstr>
      <vt:lpstr>Correlated equilibrium</vt:lpstr>
      <vt:lpstr>C.E. for Chicken</vt:lpstr>
      <vt:lpstr>Complexity</vt:lpstr>
      <vt:lpstr>Does Nash Model Human Behavior?</vt:lpstr>
      <vt:lpstr>Does Nash Model Human Behavior?</vt:lpstr>
      <vt:lpstr>Does Nash Model Human Behavior?</vt:lpstr>
      <vt:lpstr>PowerPoint Presentation</vt:lpstr>
      <vt:lpstr>Next class: Mechanism Design Primer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845</cp:revision>
  <cp:lastPrinted>2018-01-29T22:42:54Z</cp:lastPrinted>
  <dcterms:created xsi:type="dcterms:W3CDTF">2013-03-05T15:39:19Z</dcterms:created>
  <dcterms:modified xsi:type="dcterms:W3CDTF">2022-01-25T21:30:35Z</dcterms:modified>
</cp:coreProperties>
</file>